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386" r:id="rId2"/>
    <p:sldId id="392" r:id="rId3"/>
    <p:sldId id="394" r:id="rId4"/>
    <p:sldId id="395" r:id="rId5"/>
    <p:sldId id="405" r:id="rId6"/>
    <p:sldId id="406" r:id="rId7"/>
    <p:sldId id="407" r:id="rId8"/>
    <p:sldId id="408" r:id="rId9"/>
    <p:sldId id="396" r:id="rId10"/>
    <p:sldId id="398" r:id="rId11"/>
    <p:sldId id="434" r:id="rId12"/>
    <p:sldId id="397" r:id="rId13"/>
    <p:sldId id="435" r:id="rId14"/>
    <p:sldId id="399" r:id="rId15"/>
    <p:sldId id="441" r:id="rId16"/>
    <p:sldId id="442" r:id="rId17"/>
    <p:sldId id="402" r:id="rId18"/>
    <p:sldId id="403" r:id="rId19"/>
    <p:sldId id="401" r:id="rId20"/>
    <p:sldId id="415" r:id="rId21"/>
    <p:sldId id="424" r:id="rId22"/>
    <p:sldId id="414" r:id="rId23"/>
    <p:sldId id="416" r:id="rId24"/>
    <p:sldId id="417" r:id="rId25"/>
    <p:sldId id="419" r:id="rId26"/>
    <p:sldId id="422" r:id="rId27"/>
    <p:sldId id="418" r:id="rId28"/>
    <p:sldId id="420" r:id="rId29"/>
    <p:sldId id="423" r:id="rId30"/>
    <p:sldId id="413" r:id="rId31"/>
    <p:sldId id="412" r:id="rId32"/>
    <p:sldId id="436" r:id="rId33"/>
    <p:sldId id="437" r:id="rId34"/>
    <p:sldId id="440" r:id="rId35"/>
    <p:sldId id="438" r:id="rId36"/>
    <p:sldId id="439" r:id="rId37"/>
    <p:sldId id="411" r:id="rId38"/>
    <p:sldId id="425" r:id="rId39"/>
    <p:sldId id="409" r:id="rId40"/>
    <p:sldId id="404" r:id="rId41"/>
    <p:sldId id="426" r:id="rId42"/>
    <p:sldId id="427" r:id="rId43"/>
    <p:sldId id="428" r:id="rId44"/>
    <p:sldId id="430" r:id="rId45"/>
    <p:sldId id="432" r:id="rId46"/>
    <p:sldId id="433" r:id="rId47"/>
    <p:sldId id="431" r:id="rId48"/>
    <p:sldId id="410" r:id="rId49"/>
  </p:sldIdLst>
  <p:sldSz cx="12192000" cy="6858000"/>
  <p:notesSz cx="9926638" cy="6797675"/>
  <p:custDataLst>
    <p:tags r:id="rId5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6800" autoAdjust="0"/>
  </p:normalViewPr>
  <p:slideViewPr>
    <p:cSldViewPr snapToGrid="0" showGuides="1">
      <p:cViewPr varScale="1">
        <p:scale>
          <a:sx n="52" d="100"/>
          <a:sy n="52" d="100"/>
        </p:scale>
        <p:origin x="1228" y="44"/>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21.05.2019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21.05.2019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Was hat</a:t>
            </a:r>
            <a:r>
              <a:rPr lang="de-DE" baseline="0" dirty="0"/>
              <a:t> ML mit Blättern zu tun?</a:t>
            </a:r>
          </a:p>
          <a:p>
            <a:pPr marL="171450" indent="-171450">
              <a:buFontTx/>
              <a:buChar char="-"/>
            </a:pPr>
            <a:r>
              <a:rPr lang="de-DE" baseline="0" dirty="0"/>
              <a:t>Ein Beispiel dafür, das ML mittlerweile spezifische Aufgaben sehr gut erledigen kann, im spezifischen oft besser als ein Mensch</a:t>
            </a:r>
          </a:p>
          <a:p>
            <a:pPr marL="171450" indent="-171450">
              <a:buFontTx/>
              <a:buChar char="-"/>
            </a:pPr>
            <a:r>
              <a:rPr lang="de-DE" baseline="0" dirty="0"/>
              <a:t>Was für Blätter sehen wir hier?</a:t>
            </a:r>
          </a:p>
          <a:p>
            <a:pPr marL="171450" indent="-171450">
              <a:buFontTx/>
              <a:buChar char="-"/>
            </a:pPr>
            <a:r>
              <a:rPr lang="de-DE" dirty="0"/>
              <a:t>Vorsicht:</a:t>
            </a:r>
            <a:r>
              <a:rPr lang="de-DE" baseline="0" dirty="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365086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Weitere Fehler: </a:t>
            </a:r>
            <a:r>
              <a:rPr lang="de-DE" dirty="0" err="1"/>
              <a:t>unbalancierte</a:t>
            </a:r>
            <a:r>
              <a:rPr lang="de-DE" dirty="0"/>
              <a:t> Datensets; </a:t>
            </a:r>
            <a:r>
              <a:rPr lang="de-DE" dirty="0" err="1"/>
              <a:t>gebiaste</a:t>
            </a:r>
            <a:r>
              <a:rPr lang="de-DE" dirty="0"/>
              <a:t>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193086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t>
            </a:r>
            <a:r>
              <a:rPr lang="de-DE" dirty="0" err="1"/>
              <a:t>Accuracy</a:t>
            </a:r>
            <a:r>
              <a:rPr lang="de-DE" dirty="0"/>
              <a:t> und </a:t>
            </a:r>
            <a:r>
              <a:rPr lang="de-DE"/>
              <a:t>Precision interessanter</a:t>
            </a: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30031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a:t>
            </a:r>
            <a:r>
              <a:rPr lang="de-DE" baseline="0" dirty="0"/>
              <a:t> Browser zeigen</a:t>
            </a:r>
          </a:p>
          <a:p>
            <a:r>
              <a:rPr lang="de-DE" baseline="0" dirty="0"/>
              <a:t>Effekt der Aktivierungsfunktion</a:t>
            </a:r>
          </a:p>
          <a:p>
            <a:r>
              <a:rPr lang="de-DE" baseline="0" dirty="0"/>
              <a:t>„Aufgabe“ der jeweiligen Neuronen</a:t>
            </a:r>
          </a:p>
          <a:p>
            <a:r>
              <a:rPr lang="de-DE" baseline="0" dirty="0"/>
              <a:t>Test-Daten</a:t>
            </a:r>
          </a:p>
          <a:p>
            <a:r>
              <a:rPr lang="de-DE" baseline="0" dirty="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wichtige Konzepte</a:t>
            </a:r>
            <a:r>
              <a:rPr lang="de-DE" baseline="0" dirty="0"/>
              <a:t>: </a:t>
            </a:r>
            <a:r>
              <a:rPr lang="de-DE" baseline="0" dirty="0" err="1"/>
              <a:t>Convolutions</a:t>
            </a:r>
            <a:r>
              <a:rPr lang="de-DE" baseline="0" dirty="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Repräsentationen von gelernten </a:t>
            </a:r>
            <a:r>
              <a:rPr lang="de-DE" baseline="0" dirty="0" err="1"/>
              <a:t>Kerneln</a:t>
            </a:r>
            <a:r>
              <a:rPr lang="de-DE" baseline="0" dirty="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Die Anzahl</a:t>
            </a:r>
            <a:r>
              <a:rPr lang="de-DE" baseline="0" dirty="0"/>
              <a:t> der Filter bestimmt die Tiefe des Outputs.</a:t>
            </a:r>
          </a:p>
          <a:p>
            <a:pPr marL="171450" indent="-171450">
              <a:buFontTx/>
              <a:buChar char="-"/>
            </a:pPr>
            <a:r>
              <a:rPr lang="de-DE" baseline="0" dirty="0"/>
              <a:t>Im Beispiel ist die Input-Tiefe=1 (zwei-dimensional), entsprechend ist der Filter auch zwei-dimensional</a:t>
            </a:r>
          </a:p>
          <a:p>
            <a:pPr marL="171450" indent="-171450">
              <a:buFontTx/>
              <a:buChar char="-"/>
            </a:pPr>
            <a:r>
              <a:rPr lang="de-DE" baseline="0" dirty="0"/>
              <a:t>Ein Filter ist immer so tief wie sein Input: bei einem RGB-Bild haben die einzelnen Filter eine Tiefe von drei</a:t>
            </a:r>
          </a:p>
          <a:p>
            <a:pPr marL="171450" indent="-171450">
              <a:buFontTx/>
              <a:buChar char="-"/>
            </a:pPr>
            <a:endParaRPr lang="de-DE" baseline="0"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zunehmender</a:t>
            </a:r>
            <a:r>
              <a:rPr lang="de-DE" baseline="0" dirty="0"/>
              <a:t> Tiefe werden die erlernten „Features“ komplexer.</a:t>
            </a:r>
          </a:p>
          <a:p>
            <a:r>
              <a:rPr lang="de-DE" baseline="0" dirty="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Ihr habt hoffentlich</a:t>
            </a:r>
            <a:r>
              <a:rPr lang="de-DE" baseline="0" dirty="0"/>
              <a:t> klassifizierte Bilder mitgebracht (für alle ohne Bilder, haben wir auch Bilddatensätze vorbereitet)</a:t>
            </a:r>
          </a:p>
          <a:p>
            <a:pPr marL="171450" indent="-171450">
              <a:buFontTx/>
              <a:buChar char="-"/>
            </a:pPr>
            <a:r>
              <a:rPr lang="de-DE" baseline="0" dirty="0"/>
              <a:t>Ihr werdet ein tiefes neuronales Netz trainieren, um solche und ähnliche Bilder klassifizieren zu können</a:t>
            </a:r>
          </a:p>
          <a:p>
            <a:pPr marL="171450" indent="-171450">
              <a:buFontTx/>
              <a:buChar char="-"/>
            </a:pPr>
            <a:r>
              <a:rPr lang="de-DE" baseline="0" dirty="0"/>
              <a:t>Wir benutzen dafür einen </a:t>
            </a:r>
            <a:r>
              <a:rPr lang="de-DE" baseline="0" dirty="0" err="1"/>
              <a:t>Technologiestack</a:t>
            </a:r>
            <a:r>
              <a:rPr lang="de-DE" baseline="0" dirty="0"/>
              <a:t>, den ihr vor dem Workshop vorbereitet habt</a:t>
            </a:r>
          </a:p>
          <a:p>
            <a:pPr marL="171450" indent="-171450">
              <a:buFontTx/>
              <a:buChar char="-"/>
            </a:pPr>
            <a:r>
              <a:rPr lang="de-DE" baseline="0" dirty="0"/>
              <a:t>Frage: wer hat den </a:t>
            </a:r>
            <a:r>
              <a:rPr lang="de-DE" baseline="0" dirty="0" err="1"/>
              <a:t>Technologiestack</a:t>
            </a:r>
            <a:r>
              <a:rPr lang="de-DE" baseline="0" dirty="0"/>
              <a:t> vorbereitet?</a:t>
            </a:r>
          </a:p>
          <a:p>
            <a:pPr marL="171450" indent="-171450">
              <a:buFontTx/>
              <a:buChar char="-"/>
            </a:pPr>
            <a:r>
              <a:rPr lang="de-DE" dirty="0"/>
              <a:t>Google</a:t>
            </a:r>
            <a:r>
              <a:rPr lang="de-DE" baseline="0" dirty="0"/>
              <a:t> Cloud &gt; Infrastruktur </a:t>
            </a:r>
            <a:r>
              <a:rPr lang="de-DE" baseline="0" dirty="0" err="1"/>
              <a:t>as</a:t>
            </a:r>
            <a:r>
              <a:rPr lang="de-DE" baseline="0" dirty="0"/>
              <a:t> a Service, sehr leistungsfähige Rechner, CPU/RAM und insbesondere GPU!</a:t>
            </a:r>
          </a:p>
          <a:p>
            <a:pPr marL="171450" indent="-171450">
              <a:buFontTx/>
              <a:buChar char="-"/>
            </a:pPr>
            <a:r>
              <a:rPr lang="de-DE" baseline="0" dirty="0"/>
              <a:t>Python: im Bereich ML und besonders neuronale Netze die am weitesten verbreitete Programmiersprache</a:t>
            </a:r>
          </a:p>
          <a:p>
            <a:pPr marL="171450" indent="-171450">
              <a:buFontTx/>
              <a:buChar char="-"/>
            </a:pPr>
            <a:r>
              <a:rPr lang="de-DE" baseline="0" dirty="0" err="1"/>
              <a:t>PyTorch</a:t>
            </a:r>
            <a:r>
              <a:rPr lang="de-DE" baseline="0" dirty="0"/>
              <a:t>: ein von Facebook geschriebenes Framework für neuronale Netze (aktuell weiter verbreitet: </a:t>
            </a:r>
            <a:r>
              <a:rPr lang="de-DE" baseline="0" dirty="0" err="1"/>
              <a:t>TensorFlow</a:t>
            </a:r>
            <a:r>
              <a:rPr lang="de-DE" baseline="0" dirty="0"/>
              <a:t> von Google)</a:t>
            </a:r>
          </a:p>
          <a:p>
            <a:pPr marL="171450" indent="-171450">
              <a:buFontTx/>
              <a:buChar char="-"/>
            </a:pPr>
            <a:r>
              <a:rPr lang="de-DE" baseline="0" dirty="0"/>
              <a:t>fast.ai: ein Wrapper (und ein Online-Kurs), der die Handhabung von </a:t>
            </a:r>
            <a:r>
              <a:rPr lang="de-DE" baseline="0" dirty="0" err="1"/>
              <a:t>PyTorch</a:t>
            </a:r>
            <a:r>
              <a:rPr lang="de-DE" baseline="0" dirty="0"/>
              <a:t> stark vereinfacht und Best Practices bündelt (weit verbreitete Alternative u.a. für </a:t>
            </a:r>
            <a:r>
              <a:rPr lang="de-DE" baseline="0" dirty="0" err="1"/>
              <a:t>TensorFlow</a:t>
            </a:r>
            <a:r>
              <a:rPr lang="de-DE" baseline="0" dirty="0"/>
              <a:t>: </a:t>
            </a:r>
            <a:r>
              <a:rPr lang="de-DE" baseline="0" dirty="0" err="1"/>
              <a:t>Keras</a:t>
            </a:r>
            <a:r>
              <a:rPr lang="de-DE" baseline="0" dirty="0"/>
              <a:t>)</a:t>
            </a:r>
          </a:p>
          <a:p>
            <a:pPr marL="171450" indent="-171450">
              <a:buFontTx/>
              <a:buChar char="-"/>
            </a:pPr>
            <a:r>
              <a:rPr lang="de-DE" baseline="0" dirty="0" err="1"/>
              <a:t>Jupyter</a:t>
            </a:r>
            <a:r>
              <a:rPr lang="de-DE" baseline="0" dirty="0"/>
              <a:t> Notebook: das Front-End mit dem wir Code schreiben, ausprobieren und Ergebnisse visualisieren</a:t>
            </a:r>
          </a:p>
          <a:p>
            <a:pPr marL="171450" indent="-171450">
              <a:buFontTx/>
              <a:buChar char="-"/>
            </a:pPr>
            <a:r>
              <a:rPr lang="de-DE" baseline="0" dirty="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Max-Pooling</a:t>
            </a:r>
          </a:p>
          <a:p>
            <a:pPr marL="171450" indent="-171450">
              <a:buFontTx/>
              <a:buChar char="-"/>
            </a:pPr>
            <a:r>
              <a:rPr lang="de-DE" dirty="0"/>
              <a:t>Average-Pooling</a:t>
            </a:r>
          </a:p>
          <a:p>
            <a:pPr marL="171450" indent="-171450">
              <a:buFontTx/>
              <a:buChar char="-"/>
            </a:pPr>
            <a:r>
              <a:rPr lang="de-DE" dirty="0"/>
              <a:t>Folge-Berechnungen werden einfacher</a:t>
            </a:r>
            <a:r>
              <a:rPr lang="de-DE" baseline="0" dirty="0"/>
              <a:t> (weniger Speicher und Rechenleistung notwendig)</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http://scs.ryerson.ca/~aharley/vis/conv/</a:t>
            </a:r>
          </a:p>
          <a:p>
            <a:endParaRPr lang="de-DE" dirty="0"/>
          </a:p>
          <a:p>
            <a:r>
              <a:rPr lang="de-DE" dirty="0"/>
              <a:t>Die Filter in der zweiten Schicht sind</a:t>
            </a:r>
            <a:r>
              <a:rPr lang="de-DE" baseline="0" dirty="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a:t>
            </a:r>
            <a:r>
              <a:rPr lang="de-DE" dirty="0" err="1"/>
              <a:t>Stochastic</a:t>
            </a:r>
            <a:r>
              <a:rPr lang="de-DE" dirty="0"/>
              <a:t> Gradient </a:t>
            </a:r>
            <a:r>
              <a:rPr lang="de-DE" dirty="0" err="1"/>
              <a:t>Descent</a:t>
            </a:r>
            <a:r>
              <a:rPr lang="de-DE" dirty="0"/>
              <a: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616155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98349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35</a:t>
            </a:fld>
            <a:endParaRPr lang="de-DE" dirty="0"/>
          </a:p>
        </p:txBody>
      </p:sp>
    </p:spTree>
    <p:extLst>
      <p:ext uri="{BB962C8B-B14F-4D97-AF65-F5344CB8AC3E}">
        <p14:creationId xmlns:p14="http://schemas.microsoft.com/office/powerpoint/2010/main" val="4177027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36</a:t>
            </a:fld>
            <a:endParaRPr lang="de-DE" dirty="0"/>
          </a:p>
        </p:txBody>
      </p:sp>
    </p:spTree>
    <p:extLst>
      <p:ext uri="{BB962C8B-B14F-4D97-AF65-F5344CB8AC3E}">
        <p14:creationId xmlns:p14="http://schemas.microsoft.com/office/powerpoint/2010/main" val="721921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Readme</a:t>
            </a:r>
            <a:r>
              <a:rPr lang="de-DE" dirty="0"/>
              <a:t> in </a:t>
            </a:r>
            <a:r>
              <a:rPr lang="de-DE" dirty="0" err="1"/>
              <a:t>Jupyter</a:t>
            </a:r>
            <a:r>
              <a:rPr lang="de-DE" dirty="0"/>
              <a:t> zeigen</a:t>
            </a:r>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247926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a:t>
            </a:r>
            <a:r>
              <a:rPr lang="de-DE" baseline="0" dirty="0" err="1"/>
              <a:t>Layers</a:t>
            </a:r>
            <a:r>
              <a:rPr lang="de-DE" baseline="0" dirty="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a:t>
            </a:r>
            <a:r>
              <a:rPr lang="de-DE" dirty="0" err="1"/>
              <a:t>of</a:t>
            </a:r>
            <a:r>
              <a:rPr lang="de-DE" dirty="0"/>
              <a:t> </a:t>
            </a:r>
            <a:r>
              <a:rPr lang="de-DE" dirty="0" err="1"/>
              <a:t>the</a:t>
            </a:r>
            <a:r>
              <a:rPr lang="de-DE" dirty="0"/>
              <a:t>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3613474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3589535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Lessons-Learned</a:t>
            </a:r>
            <a:r>
              <a:rPr lang="de-DE" dirty="0"/>
              <a:t> (alle schreiben etwas auf ein Flip)</a:t>
            </a:r>
          </a:p>
          <a:p>
            <a:pPr marL="171450" indent="-171450">
              <a:buFontTx/>
              <a:buChar char="-"/>
            </a:pPr>
            <a:r>
              <a:rPr lang="de-DE" dirty="0"/>
              <a:t>Handy-App Beispiele (6 Teilnehmende jeweils 15</a:t>
            </a:r>
            <a:r>
              <a:rPr lang="de-DE" baseline="0" dirty="0"/>
              <a:t> Minuten</a:t>
            </a:r>
            <a:r>
              <a:rPr lang="de-DE" dirty="0"/>
              <a:t>), Flip vorbereiten, Absprache </a:t>
            </a:r>
            <a:r>
              <a:rPr lang="de-DE" baseline="0" dirty="0"/>
              <a:t>wer wann zeigt</a:t>
            </a:r>
            <a:endParaRPr lang="de-DE" dirty="0"/>
          </a:p>
          <a:p>
            <a:pPr marL="171450" indent="-171450">
              <a:buFontTx/>
              <a:buChar char="-"/>
            </a:pPr>
            <a:r>
              <a:rPr lang="de-DE" dirty="0"/>
              <a:t>CNN-Visualisierung (3</a:t>
            </a:r>
            <a:r>
              <a:rPr lang="de-DE" baseline="0" dirty="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48</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a:t>
            </a:r>
            <a:r>
              <a:rPr lang="de-DE" baseline="0" dirty="0" err="1"/>
              <a:t>sigma</a:t>
            </a:r>
            <a:r>
              <a:rPr lang="de-DE" baseline="0" dirty="0"/>
              <a:t>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machen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a:t>
            </a:r>
            <a:r>
              <a:rPr lang="de-DE" baseline="0" dirty="0" err="1"/>
              <a:t>hyperbolicus</a:t>
            </a:r>
            <a:r>
              <a:rPr lang="de-DE" baseline="0" dirty="0"/>
              <a:t> (S zwischen -1 und 1) oder </a:t>
            </a:r>
            <a:r>
              <a:rPr lang="de-DE" baseline="0" dirty="0" err="1"/>
              <a:t>ReLU</a:t>
            </a:r>
            <a:r>
              <a:rPr lang="de-DE" baseline="0" dirty="0"/>
              <a:t>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Leaky</a:t>
            </a:r>
            <a:r>
              <a:rPr lang="de-DE" baseline="0" dirty="0"/>
              <a:t> </a:t>
            </a:r>
            <a:r>
              <a:rPr lang="de-DE" baseline="0" dirty="0" err="1"/>
              <a:t>ReLU</a:t>
            </a:r>
            <a:r>
              <a:rPr lang="de-DE" baseline="0" dirty="0"/>
              <a:t>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324440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266401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a:t>
            </a:r>
            <a:r>
              <a:rPr lang="de-DE" dirty="0" err="1"/>
              <a:t>function</a:t>
            </a:r>
            <a:r>
              <a:rPr lang="de-DE" dirty="0"/>
              <a:t>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a:t>
            </a:r>
            <a:r>
              <a:rPr lang="de-DE" dirty="0" err="1"/>
              <a:t>error</a:t>
            </a:r>
            <a:r>
              <a:rPr lang="de-DE" dirty="0"/>
              <a:t> </a:t>
            </a:r>
          </a:p>
          <a:p>
            <a:pPr marL="171450" indent="-171450">
              <a:buFontTx/>
              <a:buChar char="-"/>
            </a:pPr>
            <a:r>
              <a:rPr lang="de-DE" dirty="0"/>
              <a:t>L2 Loss: least </a:t>
            </a:r>
            <a:r>
              <a:rPr lang="de-DE" dirty="0" err="1"/>
              <a:t>square</a:t>
            </a:r>
            <a:r>
              <a:rPr lang="de-DE" dirty="0"/>
              <a:t> </a:t>
            </a:r>
            <a:r>
              <a:rPr lang="de-DE" dirty="0" err="1"/>
              <a:t>error</a:t>
            </a:r>
            <a:endParaRPr lang="de-DE" dirty="0"/>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252101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Durchschnittsfehler für E1 – E10 wird berechnet</a:t>
            </a:r>
          </a:p>
        </p:txBody>
      </p:sp>
      <p:sp>
        <p:nvSpPr>
          <p:cNvPr id="4" name="Foliennummernplatzhalter 3"/>
          <p:cNvSpPr>
            <a:spLocks noGrp="1"/>
          </p:cNvSpPr>
          <p:nvPr>
            <p:ph type="sldNum" sz="quarter" idx="5"/>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42745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21.05.2019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21.05.2019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a:t>eXXcellent solutions</a:t>
            </a:r>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a:t>the essence for your business.</a:t>
            </a:r>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Titel der </a:t>
            </a:r>
            <a:r>
              <a:rPr lang="de-DE" dirty="0" err="1"/>
              <a:t>präsentation</a:t>
            </a:r>
            <a:endParaRPr lang="de-DE" dirty="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Autoren</a:t>
            </a:r>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Ort, Datum</a:t>
            </a:r>
          </a:p>
        </p:txBody>
      </p:sp>
      <p:sp>
        <p:nvSpPr>
          <p:cNvPr id="4" name="Inhaltsplatzhalter 3"/>
          <p:cNvSpPr>
            <a:spLocks noGrp="1"/>
          </p:cNvSpPr>
          <p:nvPr>
            <p:ph sz="quarter" idx="14" hasCustomPrompt="1"/>
          </p:nvPr>
        </p:nvSpPr>
        <p:spPr>
          <a:xfrm>
            <a:off x="584199" y="253999"/>
            <a:ext cx="2514600" cy="723900"/>
          </a:xfrm>
        </p:spPr>
        <p:txBody>
          <a:bodyPr/>
          <a:lstStyle/>
          <a:p>
            <a:r>
              <a:rPr lang="de-DE" dirty="0"/>
              <a:t>Kundenlogo (optional)</a:t>
            </a:r>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a:t>Hier Agenda einfügen. Vorlage ist in der Masteransicht auf der letzten Folie zu finden.</a:t>
            </a:r>
          </a:p>
        </p:txBody>
      </p:sp>
      <p:sp>
        <p:nvSpPr>
          <p:cNvPr id="8"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21.05.2019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56918D0-6CC3-4BFA-A4B0-A37D240E40FE}"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a:t>Chevrons in der richtigen Größe für 33pt. Erstes Chevron textzentriert</a:t>
            </a:r>
            <a:r>
              <a:rPr lang="de-DE" sz="3300" baseline="0" dirty="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a:solidFill>
                  <a:schemeClr val="bg1"/>
                </a:solidFill>
              </a:rPr>
              <a:t>Vorlage für die </a:t>
            </a:r>
            <a:r>
              <a:rPr lang="de-DE" dirty="0" err="1">
                <a:solidFill>
                  <a:schemeClr val="bg1"/>
                </a:solidFill>
              </a:rPr>
              <a:t>Agendatabelle</a:t>
            </a:r>
            <a:r>
              <a:rPr lang="de-DE" dirty="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extLst>
                    <a:ext uri="{9D8B030D-6E8A-4147-A177-3AD203B41FA5}">
                      <a16:colId xmlns:a16="http://schemas.microsoft.com/office/drawing/2014/main" val="20000"/>
                    </a:ext>
                  </a:extLst>
                </a:gridCol>
              </a:tblGrid>
              <a:tr h="370840">
                <a:tc>
                  <a:txBody>
                    <a:bodyPr/>
                    <a:lstStyle/>
                    <a:p>
                      <a:pPr>
                        <a:lnSpc>
                          <a:spcPct val="150000"/>
                        </a:lnSpc>
                      </a:pPr>
                      <a:r>
                        <a:rPr lang="de-DE" sz="2600" b="0" dirty="0">
                          <a:solidFill>
                            <a:schemeClr val="accent4"/>
                          </a:solidFill>
                          <a:latin typeface="DIN OT Medium" panose="020B0604020201010104" pitchFamily="34" charset="0"/>
                        </a:rPr>
                        <a:t>Leistungsspektrum</a:t>
                      </a: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nSpc>
                          <a:spcPct val="150000"/>
                        </a:lnSpc>
                      </a:pPr>
                      <a:r>
                        <a:rPr lang="de-DE" sz="2600" b="0" dirty="0">
                          <a:solidFill>
                            <a:schemeClr val="bg1"/>
                          </a:solidFill>
                          <a:latin typeface="+mj-lt"/>
                        </a:rPr>
                        <a:t>Credo - Vision - Werte</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nSpc>
                          <a:spcPct val="150000"/>
                        </a:lnSpc>
                      </a:pPr>
                      <a:r>
                        <a:rPr lang="de-DE" sz="2600" b="0" dirty="0">
                          <a:solidFill>
                            <a:schemeClr val="bg1"/>
                          </a:solidFill>
                          <a:latin typeface="+mj-lt"/>
                        </a:rPr>
                        <a:t>Wir sind eXXcellent</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nSpc>
                          <a:spcPct val="150000"/>
                        </a:lnSpc>
                      </a:pPr>
                      <a:r>
                        <a:rPr lang="de-DE" sz="2600" b="0" dirty="0">
                          <a:solidFill>
                            <a:schemeClr val="bg1"/>
                          </a:solidFill>
                          <a:latin typeface="+mj-lt"/>
                        </a:rPr>
                        <a:t>Kunden &amp; Lösungen</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9422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5"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4"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a:t>Titelmasterformat durch Klicken bearbeiten</a:t>
            </a:r>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21.05.2019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2.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7.emf"/><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2.xml"/><Relationship Id="rId7" Type="http://schemas.openxmlformats.org/officeDocument/2006/relationships/image" Target="../media/image7.emf"/><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vmlDrawing" Target="../drawings/vmlDrawing17.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5.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6.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5.bin"/><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tags" Target="../tags/tag27.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0.xml"/><Relationship Id="rId1" Type="http://schemas.openxmlformats.org/officeDocument/2006/relationships/vmlDrawing" Target="../drawings/vmlDrawing23.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4.xml"/><Relationship Id="rId1" Type="http://schemas.openxmlformats.org/officeDocument/2006/relationships/vmlDrawing" Target="../drawings/vmlDrawing27.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gif"/><Relationship Id="rId2" Type="http://schemas.openxmlformats.org/officeDocument/2006/relationships/tags" Target="../tags/tag37.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38.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9.xml"/><Relationship Id="rId1" Type="http://schemas.openxmlformats.org/officeDocument/2006/relationships/vmlDrawing" Target="../drawings/vmlDrawing32.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41.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42.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3.xml"/><Relationship Id="rId1" Type="http://schemas.openxmlformats.org/officeDocument/2006/relationships/vmlDrawing" Target="../drawings/vmlDrawing36.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xml"/><Relationship Id="rId1" Type="http://schemas.openxmlformats.org/officeDocument/2006/relationships/vmlDrawing" Target="../drawings/vmlDrawing37.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tensorflow/tcav" TargetMode="External"/><Relationship Id="rId3" Type="http://schemas.openxmlformats.org/officeDocument/2006/relationships/slideLayout" Target="../slideLayouts/slideLayout2.xml"/><Relationship Id="rId7" Type="http://schemas.openxmlformats.org/officeDocument/2006/relationships/hyperlink" Target="https://deeplearning.mit.edu/" TargetMode="External"/><Relationship Id="rId2" Type="http://schemas.openxmlformats.org/officeDocument/2006/relationships/tags" Target="../tags/tag45.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46.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vmlDrawing" Target="../drawings/vmlDrawing40.vml"/><Relationship Id="rId6" Type="http://schemas.openxmlformats.org/officeDocument/2006/relationships/image" Target="../media/image42.gif"/><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48.xml"/><Relationship Id="rId1" Type="http://schemas.openxmlformats.org/officeDocument/2006/relationships/vmlDrawing" Target="../drawings/vmlDrawing41.vml"/><Relationship Id="rId6" Type="http://schemas.openxmlformats.org/officeDocument/2006/relationships/image" Target="../media/image43.jpe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vmlDrawing" Target="../drawings/vmlDrawing42.vml"/><Relationship Id="rId6" Type="http://schemas.openxmlformats.org/officeDocument/2006/relationships/image" Target="../media/image45.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vmlDrawing" Target="../drawings/vmlDrawing43.vml"/><Relationship Id="rId6" Type="http://schemas.openxmlformats.org/officeDocument/2006/relationships/image" Target="../media/image46.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jpeg"/><Relationship Id="rId2" Type="http://schemas.openxmlformats.org/officeDocument/2006/relationships/tags" Target="../tags/tag51.xml"/><Relationship Id="rId1" Type="http://schemas.openxmlformats.org/officeDocument/2006/relationships/vmlDrawing" Target="../drawings/vmlDrawing44.vml"/><Relationship Id="rId6" Type="http://schemas.openxmlformats.org/officeDocument/2006/relationships/image" Target="../media/image47.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tags" Target="../tags/tag52.xml"/><Relationship Id="rId1" Type="http://schemas.openxmlformats.org/officeDocument/2006/relationships/vmlDrawing" Target="../drawings/vmlDrawing45.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3.xml"/><Relationship Id="rId1" Type="http://schemas.openxmlformats.org/officeDocument/2006/relationships/vmlDrawing" Target="../drawings/vmlDrawing46.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a:t>eXXcellent </a:t>
            </a:r>
            <a:r>
              <a:rPr lang="de-DE" dirty="0" err="1"/>
              <a:t>workshop</a:t>
            </a:r>
            <a:r>
              <a:rPr lang="de-DE" dirty="0"/>
              <a:t> 2019 - Thema 3 „AI/ML“</a:t>
            </a:r>
          </a:p>
        </p:txBody>
      </p:sp>
      <p:sp>
        <p:nvSpPr>
          <p:cNvPr id="8" name="Textplatzhalter 7"/>
          <p:cNvSpPr>
            <a:spLocks noGrp="1"/>
          </p:cNvSpPr>
          <p:nvPr>
            <p:ph type="body" sz="quarter" idx="10"/>
          </p:nvPr>
        </p:nvSpPr>
        <p:spPr/>
        <p:txBody>
          <a:bodyPr/>
          <a:lstStyle/>
          <a:p>
            <a:r>
              <a:rPr lang="de-DE" dirty="0"/>
              <a:t>Klassifikation von Bildern mit </a:t>
            </a:r>
            <a:r>
              <a:rPr lang="de-DE" dirty="0" err="1"/>
              <a:t>Deep</a:t>
            </a:r>
            <a:r>
              <a:rPr lang="de-DE" dirty="0"/>
              <a:t> Learning</a:t>
            </a:r>
          </a:p>
        </p:txBody>
      </p:sp>
      <p:sp>
        <p:nvSpPr>
          <p:cNvPr id="9" name="Textplatzhalter 8"/>
          <p:cNvSpPr>
            <a:spLocks noGrp="1"/>
          </p:cNvSpPr>
          <p:nvPr>
            <p:ph type="body" sz="quarter" idx="11"/>
          </p:nvPr>
        </p:nvSpPr>
        <p:spPr/>
        <p:txBody>
          <a:bodyPr/>
          <a:lstStyle/>
          <a:p>
            <a:r>
              <a:rPr lang="de-DE" dirty="0"/>
              <a:t>Muriel, Yann &amp; Thomas</a:t>
            </a:r>
          </a:p>
        </p:txBody>
      </p:sp>
      <p:sp>
        <p:nvSpPr>
          <p:cNvPr id="10" name="Textplatzhalter 9"/>
          <p:cNvSpPr>
            <a:spLocks noGrp="1"/>
          </p:cNvSpPr>
          <p:nvPr>
            <p:ph type="body" sz="quarter" idx="12"/>
          </p:nvPr>
        </p:nvSpPr>
        <p:spPr/>
        <p:txBody>
          <a:bodyPr/>
          <a:lstStyle/>
          <a:p>
            <a:r>
              <a:rPr lang="de-DE" dirty="0"/>
              <a:t>Mai 2019</a:t>
            </a:r>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78"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3" name="think-cell Folie" r:id="rId6" imgW="473" imgH="468" progId="TCLayout.ActiveDocument.1">
                  <p:embed/>
                </p:oleObj>
              </mc:Choice>
              <mc:Fallback>
                <p:oleObj name="think-cell Folie" r:id="rId6" imgW="473" imgH="468" progId="TCLayout.ActiveDocument.1">
                  <p:embed/>
                  <p:pic>
                    <p:nvPicPr>
                      <p:cNvPr id="8" name="Objek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a:t>
            </a:r>
            <a:r>
              <a:rPr lang="de-DE" sz="1600" dirty="0" err="1"/>
              <a:t>z.b.</a:t>
            </a:r>
            <a:r>
              <a:rPr lang="de-DE" sz="1600" dirty="0"/>
              <a:t> </a:t>
            </a:r>
            <a:r>
              <a:rPr lang="de-DE" sz="1600" dirty="0" err="1"/>
              <a:t>Softmax</a:t>
            </a:r>
            <a:endParaRPr lang="de-DE" sz="1600" dirty="0"/>
          </a:p>
        </p:txBody>
      </p:sp>
      <p:pic>
        <p:nvPicPr>
          <p:cNvPr id="25" name="Grafik 24">
            <a:extLst>
              <a:ext uri="{FF2B5EF4-FFF2-40B4-BE49-F238E27FC236}">
                <a16:creationId xmlns:a16="http://schemas.microsoft.com/office/drawing/2014/main" id="{CFEAE09A-B5DC-4810-83FB-1251B34908AD}"/>
              </a:ext>
            </a:extLst>
          </p:cNvPr>
          <p:cNvPicPr>
            <a:picLocks noChangeAspect="1"/>
          </p:cNvPicPr>
          <p:nvPr/>
        </p:nvPicPr>
        <p:blipFill>
          <a:blip r:embed="rId8"/>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25701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7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dirty="0"/>
              <a:t>Designentscheidungen -&gt; hängen von Aufgabe und Daten ab</a:t>
            </a:r>
          </a:p>
          <a:p>
            <a:pPr lvl="2"/>
            <a:endParaRPr lang="de-DE" dirty="0"/>
          </a:p>
          <a:p>
            <a:pPr lvl="2"/>
            <a:r>
              <a:rPr lang="de-DE" dirty="0"/>
              <a:t>Hypothesenklasse</a:t>
            </a:r>
          </a:p>
          <a:p>
            <a:pPr lvl="2"/>
            <a:r>
              <a:rPr lang="de-DE" dirty="0"/>
              <a:t>Überwachtes oder Unüberwachtes Lernen?</a:t>
            </a:r>
          </a:p>
          <a:p>
            <a:pPr lvl="2"/>
            <a:r>
              <a:rPr lang="de-DE" dirty="0"/>
              <a:t>Typ/Architektur des Netzes</a:t>
            </a:r>
          </a:p>
          <a:p>
            <a:pPr lvl="2"/>
            <a:r>
              <a:rPr lang="de-DE" dirty="0"/>
              <a:t>Input und Output des Netzes</a:t>
            </a:r>
          </a:p>
          <a:p>
            <a:pPr lvl="2"/>
            <a:r>
              <a:rPr lang="de-DE" dirty="0"/>
              <a:t>Anzahl der Layer</a:t>
            </a:r>
          </a:p>
          <a:p>
            <a:pPr lvl="2"/>
            <a:r>
              <a:rPr lang="de-DE" dirty="0"/>
              <a:t>Anzahl der Neuronen je Layer</a:t>
            </a:r>
          </a:p>
          <a:p>
            <a:pPr lvl="2"/>
            <a:r>
              <a:rPr lang="de-DE" dirty="0"/>
              <a:t>Verbindungen der Neuronen untereinander</a:t>
            </a:r>
          </a:p>
          <a:p>
            <a:pPr lvl="2"/>
            <a:r>
              <a:rPr lang="de-DE" dirty="0"/>
              <a:t>Aktivierungsfunktion für die Neuronen</a:t>
            </a:r>
          </a:p>
          <a:p>
            <a:pPr lvl="2"/>
            <a:r>
              <a:rPr lang="de-DE" dirty="0"/>
              <a:t>Diverse weitere Hyperparameter (Learning Rate, Batch Size…) </a:t>
            </a:r>
          </a:p>
          <a:p>
            <a:pPr lvl="2"/>
            <a:endParaRPr lang="de-DE" dirty="0"/>
          </a:p>
          <a:p>
            <a:pPr lvl="2"/>
            <a:endParaRPr lang="de-DE" dirty="0"/>
          </a:p>
          <a:p>
            <a:pPr indent="-230400"/>
            <a:r>
              <a:rPr lang="de-DE" dirty="0"/>
              <a:t>In der Praxis: Oft Rückgriff auf erprobte (in der Bilderkennung meistens vortrainierte) Architekturen, </a:t>
            </a:r>
            <a:r>
              <a:rPr lang="de-DE" dirty="0" err="1"/>
              <a:t>z.b.</a:t>
            </a:r>
            <a:r>
              <a:rPr lang="de-DE" dirty="0"/>
              <a:t> </a:t>
            </a:r>
            <a:r>
              <a:rPr lang="de-DE" dirty="0" err="1"/>
              <a:t>Convolutional</a:t>
            </a:r>
            <a:r>
              <a:rPr lang="de-DE" dirty="0"/>
              <a:t> </a:t>
            </a:r>
            <a:r>
              <a:rPr lang="de-DE" dirty="0" err="1"/>
              <a:t>Neural</a:t>
            </a:r>
            <a:r>
              <a:rPr lang="de-DE" dirty="0"/>
              <a:t>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12</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5"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r>
              <a:rPr lang="de-DE" dirty="0"/>
              <a:t>Beispiele in Trainings- und Validierungsdaten aufteilen</a:t>
            </a:r>
          </a:p>
          <a:p>
            <a:pPr lvl="2"/>
            <a:r>
              <a:rPr lang="de-DE" dirty="0"/>
              <a:t>Funktion zur Bestimmung der Abweichung des Netzes festlegen (Verlustfunktion, </a:t>
            </a:r>
            <a:r>
              <a:rPr lang="de-DE" dirty="0" err="1"/>
              <a:t>loss</a:t>
            </a:r>
            <a:r>
              <a:rPr lang="de-DE" dirty="0"/>
              <a:t> </a:t>
            </a:r>
            <a:r>
              <a:rPr lang="de-DE" dirty="0" err="1"/>
              <a:t>function</a:t>
            </a:r>
            <a:r>
              <a:rPr lang="de-DE" dirty="0"/>
              <a:t>), die den gewünschten Output und tatsächlichen Output je Beispiel vergleicht.</a:t>
            </a:r>
          </a:p>
          <a:p>
            <a:pPr lvl="2"/>
            <a:r>
              <a:rPr lang="de-DE" dirty="0"/>
              <a:t>Mit den Trainingsdaten die Gewichte des Netzes trainieren (z.B. Backpropagation Algorithmus).</a:t>
            </a:r>
          </a:p>
          <a:p>
            <a:pPr lvl="2"/>
            <a:r>
              <a:rPr lang="de-DE" dirty="0"/>
              <a:t>Mit den Validierungsdaten die Qualität des Netzes bestimmen.</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13</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a16="http://schemas.microsoft.com/office/drawing/2014/main" id="{67CB3EBA-E8EE-45E8-B13D-A0BE0FFFD7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341167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3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a:t>Epoch</a:t>
            </a:r>
            <a:endParaRPr lang="de-DE" dirty="0"/>
          </a:p>
          <a:p>
            <a:pPr lvl="1"/>
            <a:r>
              <a:rPr lang="de-DE" dirty="0"/>
              <a:t>Nach einer „</a:t>
            </a:r>
            <a:r>
              <a:rPr lang="de-DE" dirty="0" err="1"/>
              <a:t>Epoch</a:t>
            </a:r>
            <a:r>
              <a:rPr lang="de-DE" dirty="0"/>
              <a:t>“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a:t>
            </a:r>
            <a:r>
              <a:rPr lang="de-DE" dirty="0" err="1"/>
              <a:t>loss</a:t>
            </a:r>
            <a:r>
              <a:rPr lang="de-DE" dirty="0"/>
              <a:t> </a:t>
            </a:r>
            <a:r>
              <a:rPr lang="de-DE" dirty="0" err="1"/>
              <a:t>function</a:t>
            </a:r>
            <a:r>
              <a:rPr lang="de-DE" dirty="0"/>
              <a:t>)</a:t>
            </a:r>
          </a:p>
          <a:p>
            <a:pPr lvl="1"/>
            <a:r>
              <a:rPr lang="de-DE" dirty="0"/>
              <a:t>Funktion, die gewünschten Output und tatsächlichen Output vergleicht und bei perfekter Vorhersage einen minimalen Wert annimmt.</a:t>
            </a:r>
          </a:p>
          <a:p>
            <a:r>
              <a:rPr lang="de-DE" dirty="0"/>
              <a:t>Trainingsverlust (</a:t>
            </a:r>
            <a:r>
              <a:rPr lang="de-DE" dirty="0" err="1"/>
              <a:t>train_loss</a:t>
            </a:r>
            <a:r>
              <a:rPr lang="de-DE" dirty="0"/>
              <a:t>)</a:t>
            </a:r>
          </a:p>
          <a:p>
            <a:pPr lvl="1"/>
            <a:r>
              <a:rPr lang="de-DE" dirty="0"/>
              <a:t>Durchschnittlicher Wert der Verlustfunktion auf den Trainingsdaten</a:t>
            </a:r>
          </a:p>
          <a:p>
            <a:r>
              <a:rPr lang="de-DE" dirty="0"/>
              <a:t>Validierungsverlust (</a:t>
            </a:r>
            <a:r>
              <a:rPr lang="de-DE" dirty="0" err="1"/>
              <a:t>valid_loss</a:t>
            </a:r>
            <a:r>
              <a:rPr lang="de-DE" dirty="0"/>
              <a:t>)</a:t>
            </a:r>
          </a:p>
          <a:p>
            <a:pPr lvl="1"/>
            <a:r>
              <a:rPr lang="de-DE" dirty="0"/>
              <a:t>Durchschnittlicher Wert der Verlustfunktion auf den Validierungsdaten</a:t>
            </a:r>
          </a:p>
          <a:p>
            <a:r>
              <a:rPr lang="de-DE" dirty="0"/>
              <a:t>Fehler-Rate (</a:t>
            </a:r>
            <a:r>
              <a:rPr lang="de-DE" dirty="0" err="1"/>
              <a:t>error_rate</a:t>
            </a:r>
            <a:r>
              <a:rPr lang="de-DE" dirty="0"/>
              <a:t>)</a:t>
            </a:r>
          </a:p>
          <a:p>
            <a:pPr lvl="1"/>
            <a:r>
              <a:rPr lang="de-DE" dirty="0"/>
              <a:t>Anteil der Beispiele der Validierungsdaten, die falsch klassifiziert wurden.</a:t>
            </a:r>
          </a:p>
          <a:p>
            <a:pPr lvl="1"/>
            <a:r>
              <a:rPr lang="de-DE" dirty="0"/>
              <a:t>Perfekte Vorhersage: </a:t>
            </a:r>
            <a:r>
              <a:rPr lang="de-DE" dirty="0" err="1"/>
              <a:t>error_rate</a:t>
            </a:r>
            <a:r>
              <a:rPr lang="de-DE" dirty="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69275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20"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Cross Validation</a:t>
            </a:r>
          </a:p>
        </p:txBody>
      </p:sp>
      <p:pic>
        <p:nvPicPr>
          <p:cNvPr id="13" name="Grafik 12">
            <a:extLst>
              <a:ext uri="{FF2B5EF4-FFF2-40B4-BE49-F238E27FC236}">
                <a16:creationId xmlns:a16="http://schemas.microsoft.com/office/drawing/2014/main" id="{682DB3A2-7FF4-4A90-BA07-938A5AE80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32" y="1220110"/>
            <a:ext cx="9848335" cy="5416584"/>
          </a:xfrm>
          <a:prstGeom prst="rect">
            <a:avLst/>
          </a:prstGeom>
        </p:spPr>
      </p:pic>
    </p:spTree>
    <p:extLst>
      <p:ext uri="{BB962C8B-B14F-4D97-AF65-F5344CB8AC3E}">
        <p14:creationId xmlns:p14="http://schemas.microsoft.com/office/powerpoint/2010/main" val="2263910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5"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a16="http://schemas.microsoft.com/office/drawing/2014/main" id="{8BE53E89-B243-4C31-AC97-F11C957CF147}"/>
              </a:ext>
            </a:extLst>
          </p:cNvPr>
          <p:cNvSpPr txBox="1"/>
          <p:nvPr/>
        </p:nvSpPr>
        <p:spPr>
          <a:xfrm>
            <a:off x="939114" y="1729945"/>
            <a:ext cx="10629493" cy="260071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Werden die Gewichte der Neuronen erst ganz am Ende des Trainings aktualisiert, wird das Gesamtmodel entsprechend </a:t>
            </a:r>
            <a:r>
              <a:rPr lang="de-DE" sz="1600" dirty="0" err="1"/>
              <a:t>seh</a:t>
            </a:r>
            <a:r>
              <a:rPr lang="de-DE" sz="1600" dirty="0"/>
              <a:t>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Werden die Gewichte der Neuronen nach jeder einzelnen </a:t>
            </a:r>
            <a:r>
              <a:rPr lang="de-DE" sz="1600" dirty="0" err="1"/>
              <a:t>Traininginstanz</a:t>
            </a:r>
            <a:r>
              <a:rPr lang="de-DE" sz="1600" dirty="0"/>
              <a:t>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sz="1600" dirty="0"/>
          </a:p>
          <a:p>
            <a:pPr lvl="0" indent="-230400">
              <a:spcBef>
                <a:spcPts val="600"/>
              </a:spcBef>
              <a:spcAft>
                <a:spcPts val="300"/>
              </a:spcAft>
              <a:buClr>
                <a:srgbClr val="0060A9"/>
              </a:buClr>
            </a:pPr>
            <a:r>
              <a:rPr lang="de-DE"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a16="http://schemas.microsoft.com/office/drawing/2014/main" id="{4FF9B139-B160-4E8E-ABB8-218F7405BFAC}"/>
              </a:ext>
            </a:extLst>
          </p:cNvPr>
          <p:cNvPicPr>
            <a:picLocks noChangeAspect="1"/>
          </p:cNvPicPr>
          <p:nvPr/>
        </p:nvPicPr>
        <p:blipFill>
          <a:blip r:embed="rId7"/>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336801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err="1"/>
              <a:t>Under</a:t>
            </a:r>
            <a:r>
              <a:rPr lang="de-DE" dirty="0"/>
              <a:t>- und </a:t>
            </a:r>
            <a:r>
              <a:rPr lang="de-DE" dirty="0" err="1"/>
              <a:t>Overfitting</a:t>
            </a:r>
            <a:endParaRPr lang="de-DE" dirty="0"/>
          </a:p>
        </p:txBody>
      </p:sp>
      <p:pic>
        <p:nvPicPr>
          <p:cNvPr id="12" name="Grafik 11">
            <a:extLst>
              <a:ext uri="{FF2B5EF4-FFF2-40B4-BE49-F238E27FC236}">
                <a16:creationId xmlns:a16="http://schemas.microsoft.com/office/drawing/2014/main" id="{BC456E88-9C2A-44C7-A680-D10184117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01" y="2579207"/>
            <a:ext cx="10938606" cy="3801773"/>
          </a:xfrm>
          <a:prstGeom prst="rect">
            <a:avLst/>
          </a:prstGeom>
        </p:spPr>
      </p:pic>
      <p:sp>
        <p:nvSpPr>
          <p:cNvPr id="13" name="Textfeld 12">
            <a:extLst>
              <a:ext uri="{FF2B5EF4-FFF2-40B4-BE49-F238E27FC236}">
                <a16:creationId xmlns:a16="http://schemas.microsoft.com/office/drawing/2014/main" id="{E207029A-C08C-4A97-86A1-6C23834D30B5}"/>
              </a:ext>
            </a:extLst>
          </p:cNvPr>
          <p:cNvSpPr txBox="1"/>
          <p:nvPr/>
        </p:nvSpPr>
        <p:spPr>
          <a:xfrm>
            <a:off x="1742302" y="1671266"/>
            <a:ext cx="6463949" cy="907941"/>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err="1"/>
              <a:t>Underfitting</a:t>
            </a:r>
            <a:r>
              <a:rPr lang="de-DE" sz="1600" dirty="0"/>
              <a:t>: Zu kurzes Training</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err="1"/>
              <a:t>Overfitting</a:t>
            </a:r>
            <a:r>
              <a:rPr lang="de-DE" sz="1600" dirty="0"/>
              <a:t>: Zu langes Training/ zu oft auf denselben Daten trainiert</a:t>
            </a:r>
          </a:p>
        </p:txBody>
      </p:sp>
    </p:spTree>
    <p:extLst>
      <p:ext uri="{BB962C8B-B14F-4D97-AF65-F5344CB8AC3E}">
        <p14:creationId xmlns:p14="http://schemas.microsoft.com/office/powerpoint/2010/main" val="111767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4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err="1"/>
              <a:t>Confusion</a:t>
            </a:r>
            <a:r>
              <a:rPr lang="de-DE" dirty="0"/>
              <a:t>-Matrix</a:t>
            </a:r>
          </a:p>
        </p:txBody>
      </p:sp>
      <p:sp>
        <p:nvSpPr>
          <p:cNvPr id="10" name="Textfeld 9">
            <a:extLst>
              <a:ext uri="{FF2B5EF4-FFF2-40B4-BE49-F238E27FC236}">
                <a16:creationId xmlns:a16="http://schemas.microsoft.com/office/drawing/2014/main" id="{F036FCD7-C6FF-48EF-B0E3-99A4BB2BEB81}"/>
              </a:ext>
            </a:extLst>
          </p:cNvPr>
          <p:cNvSpPr txBox="1"/>
          <p:nvPr/>
        </p:nvSpPr>
        <p:spPr>
          <a:xfrm>
            <a:off x="741405" y="1519880"/>
            <a:ext cx="4164227" cy="1969770"/>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x-Achse: vom Model berechnete Klasse</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y-Achse: tatsächliche Klasse</a:t>
            </a:r>
          </a:p>
        </p:txBody>
      </p:sp>
      <p:pic>
        <p:nvPicPr>
          <p:cNvPr id="11" name="Grafik 10">
            <a:extLst>
              <a:ext uri="{FF2B5EF4-FFF2-40B4-BE49-F238E27FC236}">
                <a16:creationId xmlns:a16="http://schemas.microsoft.com/office/drawing/2014/main" id="{52167A33-7EC0-41D4-ACC6-37BAB701F481}"/>
              </a:ext>
            </a:extLst>
          </p:cNvPr>
          <p:cNvPicPr>
            <a:picLocks noChangeAspect="1"/>
          </p:cNvPicPr>
          <p:nvPr/>
        </p:nvPicPr>
        <p:blipFill>
          <a:blip r:embed="rId7"/>
          <a:stretch>
            <a:fillRect/>
          </a:stretch>
        </p:blipFill>
        <p:spPr>
          <a:xfrm>
            <a:off x="4748825" y="1195382"/>
            <a:ext cx="5729705" cy="5609502"/>
          </a:xfrm>
          <a:prstGeom prst="rect">
            <a:avLst/>
          </a:prstGeom>
        </p:spPr>
      </p:pic>
    </p:spTree>
    <p:extLst>
      <p:ext uri="{BB962C8B-B14F-4D97-AF65-F5344CB8AC3E}">
        <p14:creationId xmlns:p14="http://schemas.microsoft.com/office/powerpoint/2010/main" val="18250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9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456695" y="368300"/>
            <a:ext cx="11278609" cy="5857103"/>
          </a:xfrm>
          <a:prstGeom prst="rect">
            <a:avLst/>
          </a:prstGeom>
        </p:spPr>
      </p:pic>
      <p:sp>
        <p:nvSpPr>
          <p:cNvPr id="8" name="Rechteck 7">
            <a:extLst>
              <a:ext uri="{FF2B5EF4-FFF2-40B4-BE49-F238E27FC236}">
                <a16:creationId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317271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4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5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Back </a:t>
            </a:r>
            <a:r>
              <a:rPr lang="de-DE" dirty="0" err="1"/>
              <a:t>to</a:t>
            </a:r>
            <a:r>
              <a:rPr lang="de-DE" dirty="0"/>
              <a:t> </a:t>
            </a:r>
            <a:r>
              <a:rPr lang="de-DE" dirty="0" err="1"/>
              <a:t>the</a:t>
            </a:r>
            <a:r>
              <a:rPr lang="de-DE" dirty="0"/>
              <a:t> </a:t>
            </a:r>
            <a:r>
              <a:rPr lang="de-DE" dirty="0" err="1"/>
              <a:t>basics</a:t>
            </a:r>
            <a:r>
              <a:rPr lang="de-DE" dirty="0"/>
              <a:t>: Multi Layer </a:t>
            </a:r>
            <a:r>
              <a:rPr lang="de-DE" dirty="0" err="1"/>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20</a:t>
            </a:fld>
            <a:endParaRPr lang="de-DE" dirty="0"/>
          </a:p>
        </p:txBody>
      </p:sp>
    </p:spTree>
    <p:extLst>
      <p:ext uri="{BB962C8B-B14F-4D97-AF65-F5344CB8AC3E}">
        <p14:creationId xmlns:p14="http://schemas.microsoft.com/office/powerpoint/2010/main" val="2413481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8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8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err="1"/>
              <a:t>Convolutional</a:t>
            </a:r>
            <a:r>
              <a:rPr lang="de-DE" dirty="0"/>
              <a:t> </a:t>
            </a:r>
            <a:r>
              <a:rPr lang="de-DE" dirty="0" err="1"/>
              <a:t>Neural</a:t>
            </a:r>
            <a:r>
              <a:rPr lang="de-DE" dirty="0"/>
              <a:t> Network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22</a:t>
            </a:fld>
            <a:endParaRPr lang="de-DE" dirty="0"/>
          </a:p>
        </p:txBody>
      </p:sp>
    </p:spTree>
    <p:extLst>
      <p:ext uri="{BB962C8B-B14F-4D97-AF65-F5344CB8AC3E}">
        <p14:creationId xmlns:p14="http://schemas.microsoft.com/office/powerpoint/2010/main" val="222157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5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23</a:t>
            </a:fld>
            <a:endParaRPr lang="de-DE" dirty="0"/>
          </a:p>
        </p:txBody>
      </p:sp>
      <p:sp>
        <p:nvSpPr>
          <p:cNvPr id="8" name="Textplatzhalter 7"/>
          <p:cNvSpPr>
            <a:spLocks noGrp="1"/>
          </p:cNvSpPr>
          <p:nvPr>
            <p:ph type="body" sz="quarter" idx="13"/>
          </p:nvPr>
        </p:nvSpPr>
        <p:spPr/>
        <p:txBody>
          <a:bodyPr/>
          <a:lstStyle/>
          <a:p>
            <a:r>
              <a:rPr lang="de-DE" dirty="0" err="1"/>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Kernel werden nicht vorgegeben, sondern auf Basis der Trainingsdaten trainiert.</a:t>
            </a:r>
          </a:p>
        </p:txBody>
      </p:sp>
    </p:spTree>
    <p:extLst>
      <p:ext uri="{BB962C8B-B14F-4D97-AF65-F5344CB8AC3E}">
        <p14:creationId xmlns:p14="http://schemas.microsoft.com/office/powerpoint/2010/main" val="400017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4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Durch </a:t>
            </a:r>
            <a:r>
              <a:rPr lang="de-DE" dirty="0" err="1"/>
              <a:t>Convolutions</a:t>
            </a:r>
            <a:r>
              <a:rPr lang="de-DE" dirty="0"/>
              <a:t> werden Eigenschaften extrahiert, auch „Feature </a:t>
            </a:r>
            <a:r>
              <a:rPr lang="de-DE" dirty="0" err="1"/>
              <a:t>Maps</a:t>
            </a:r>
            <a:r>
              <a:rPr lang="de-DE" dirty="0"/>
              <a:t>“ genannt.</a:t>
            </a:r>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1</a:t>
            </a: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extLst>
                    <a:ext uri="{9D8B030D-6E8A-4147-A177-3AD203B41FA5}">
                      <a16:colId xmlns:a16="http://schemas.microsoft.com/office/drawing/2014/main" val="20000"/>
                    </a:ext>
                  </a:extLst>
                </a:gridCol>
                <a:gridCol w="412947">
                  <a:extLst>
                    <a:ext uri="{9D8B030D-6E8A-4147-A177-3AD203B41FA5}">
                      <a16:colId xmlns:a16="http://schemas.microsoft.com/office/drawing/2014/main" val="20001"/>
                    </a:ext>
                  </a:extLst>
                </a:gridCol>
                <a:gridCol w="412947">
                  <a:extLst>
                    <a:ext uri="{9D8B030D-6E8A-4147-A177-3AD203B41FA5}">
                      <a16:colId xmlns:a16="http://schemas.microsoft.com/office/drawing/2014/main" val="20002"/>
                    </a:ext>
                  </a:extLst>
                </a:gridCol>
                <a:gridCol w="412947">
                  <a:extLst>
                    <a:ext uri="{9D8B030D-6E8A-4147-A177-3AD203B41FA5}">
                      <a16:colId xmlns:a16="http://schemas.microsoft.com/office/drawing/2014/main" val="20003"/>
                    </a:ext>
                  </a:extLst>
                </a:gridCol>
                <a:gridCol w="412947">
                  <a:extLst>
                    <a:ext uri="{9D8B030D-6E8A-4147-A177-3AD203B41FA5}">
                      <a16:colId xmlns:a16="http://schemas.microsoft.com/office/drawing/2014/main" val="20004"/>
                    </a:ext>
                  </a:extLst>
                </a:gridCol>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4"/>
                  </a:ext>
                </a:extLst>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extLst>
                    <a:ext uri="{9D8B030D-6E8A-4147-A177-3AD203B41FA5}">
                      <a16:colId xmlns:a16="http://schemas.microsoft.com/office/drawing/2014/main" val="20000"/>
                    </a:ext>
                  </a:extLst>
                </a:gridCol>
                <a:gridCol w="410703">
                  <a:extLst>
                    <a:ext uri="{9D8B030D-6E8A-4147-A177-3AD203B41FA5}">
                      <a16:colId xmlns:a16="http://schemas.microsoft.com/office/drawing/2014/main" val="20001"/>
                    </a:ext>
                  </a:extLst>
                </a:gridCol>
                <a:gridCol w="410703">
                  <a:extLst>
                    <a:ext uri="{9D8B030D-6E8A-4147-A177-3AD203B41FA5}">
                      <a16:colId xmlns:a16="http://schemas.microsoft.com/office/drawing/2014/main" val="20002"/>
                    </a:ext>
                  </a:extLst>
                </a:gridCol>
                <a:gridCol w="410703">
                  <a:extLst>
                    <a:ext uri="{9D8B030D-6E8A-4147-A177-3AD203B41FA5}">
                      <a16:colId xmlns:a16="http://schemas.microsoft.com/office/drawing/2014/main" val="20003"/>
                    </a:ext>
                  </a:extLst>
                </a:gridCol>
                <a:gridCol w="410703">
                  <a:extLst>
                    <a:ext uri="{9D8B030D-6E8A-4147-A177-3AD203B41FA5}">
                      <a16:colId xmlns:a16="http://schemas.microsoft.com/office/drawing/2014/main" val="20004"/>
                    </a:ext>
                  </a:extLst>
                </a:gridCol>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a:latin typeface="+mj-lt"/>
              </a:rPr>
              <a:t>#</a:t>
            </a:r>
            <a:r>
              <a:rPr lang="de-DE" sz="1600" dirty="0" err="1">
                <a:latin typeface="+mj-lt"/>
              </a:rPr>
              <a:t>filters</a:t>
            </a:r>
            <a:r>
              <a:rPr lang="de-DE" sz="1600" dirty="0">
                <a:latin typeface="+mj-lt"/>
              </a:rPr>
              <a:t> = 8</a:t>
            </a: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extLst>
                    <a:ext uri="{9D8B030D-6E8A-4147-A177-3AD203B41FA5}">
                      <a16:colId xmlns:a16="http://schemas.microsoft.com/office/drawing/2014/main" val="20000"/>
                    </a:ext>
                  </a:extLst>
                </a:gridCol>
                <a:gridCol w="430756">
                  <a:extLst>
                    <a:ext uri="{9D8B030D-6E8A-4147-A177-3AD203B41FA5}">
                      <a16:colId xmlns:a16="http://schemas.microsoft.com/office/drawing/2014/main" val="20001"/>
                    </a:ext>
                  </a:extLst>
                </a:gridCol>
                <a:gridCol w="430756">
                  <a:extLst>
                    <a:ext uri="{9D8B030D-6E8A-4147-A177-3AD203B41FA5}">
                      <a16:colId xmlns:a16="http://schemas.microsoft.com/office/drawing/2014/main" val="20002"/>
                    </a:ext>
                  </a:extLst>
                </a:gridCol>
              </a:tblGrid>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6321">
                <a:tc>
                  <a:txBody>
                    <a:bodyPr/>
                    <a:lstStyle/>
                    <a:p>
                      <a:pPr algn="ctr" fontAlgn="b"/>
                      <a:r>
                        <a:rPr lang="de-DE" sz="1600" b="0" i="0" u="none" strike="noStrike" dirty="0">
                          <a:solidFill>
                            <a:schemeClr val="bg1"/>
                          </a:solidFill>
                          <a:effectLst/>
                          <a:latin typeface="+mj-lt"/>
                        </a:rPr>
                        <a:t>-1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4882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Komplexität der erlernten Eigenschaften nimmt mit jeder Layer zu.</a:t>
            </a:r>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Features können durch das Pooling „</a:t>
            </a:r>
            <a:r>
              <a:rPr lang="de-DE" dirty="0" err="1"/>
              <a:t>delokalisiert</a:t>
            </a:r>
            <a:r>
              <a:rPr lang="de-DE" dirty="0"/>
              <a:t>“ werden (Position, Rotation, Größe, …).</a:t>
            </a:r>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a:latin typeface="+mj-lt"/>
              </a:rPr>
              <a:t>width</a:t>
            </a:r>
            <a:r>
              <a:rPr lang="de-DE" sz="1600" dirty="0">
                <a:latin typeface="+mj-lt"/>
              </a:rPr>
              <a:t> = 3</a:t>
            </a: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a:latin typeface="+mj-lt"/>
              </a:rPr>
              <a:t>height</a:t>
            </a:r>
            <a:r>
              <a:rPr lang="de-DE" sz="1600" dirty="0">
                <a:latin typeface="+mj-lt"/>
              </a:rPr>
              <a:t> = 3</a:t>
            </a: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extLst>
                    <a:ext uri="{9D8B030D-6E8A-4147-A177-3AD203B41FA5}">
                      <a16:colId xmlns:a16="http://schemas.microsoft.com/office/drawing/2014/main" val="20000"/>
                    </a:ext>
                  </a:extLst>
                </a:gridCol>
                <a:gridCol w="406704">
                  <a:extLst>
                    <a:ext uri="{9D8B030D-6E8A-4147-A177-3AD203B41FA5}">
                      <a16:colId xmlns:a16="http://schemas.microsoft.com/office/drawing/2014/main" val="20001"/>
                    </a:ext>
                  </a:extLst>
                </a:gridCol>
                <a:gridCol w="406704">
                  <a:extLst>
                    <a:ext uri="{9D8B030D-6E8A-4147-A177-3AD203B41FA5}">
                      <a16:colId xmlns:a16="http://schemas.microsoft.com/office/drawing/2014/main" val="20002"/>
                    </a:ext>
                  </a:extLst>
                </a:gridCol>
                <a:gridCol w="406704">
                  <a:extLst>
                    <a:ext uri="{9D8B030D-6E8A-4147-A177-3AD203B41FA5}">
                      <a16:colId xmlns:a16="http://schemas.microsoft.com/office/drawing/2014/main" val="20003"/>
                    </a:ext>
                  </a:extLst>
                </a:gridCol>
                <a:gridCol w="406704">
                  <a:extLst>
                    <a:ext uri="{9D8B030D-6E8A-4147-A177-3AD203B41FA5}">
                      <a16:colId xmlns:a16="http://schemas.microsoft.com/office/drawing/2014/main" val="20004"/>
                    </a:ext>
                  </a:extLst>
                </a:gridCol>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extLst>
                    <a:ext uri="{9D8B030D-6E8A-4147-A177-3AD203B41FA5}">
                      <a16:colId xmlns:a16="http://schemas.microsoft.com/office/drawing/2014/main" val="20000"/>
                    </a:ext>
                  </a:extLst>
                </a:gridCol>
                <a:gridCol w="420846">
                  <a:extLst>
                    <a:ext uri="{9D8B030D-6E8A-4147-A177-3AD203B41FA5}">
                      <a16:colId xmlns:a16="http://schemas.microsoft.com/office/drawing/2014/main" val="20001"/>
                    </a:ext>
                  </a:extLst>
                </a:gridCol>
                <a:gridCol w="420846">
                  <a:extLst>
                    <a:ext uri="{9D8B030D-6E8A-4147-A177-3AD203B41FA5}">
                      <a16:colId xmlns:a16="http://schemas.microsoft.com/office/drawing/2014/main" val="20002"/>
                    </a:ext>
                  </a:extLst>
                </a:gridCol>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419523">
                <a:tc>
                  <a:txBody>
                    <a:bodyPr/>
                    <a:lstStyle/>
                    <a:p>
                      <a:pPr algn="ctr" fontAlgn="b"/>
                      <a:r>
                        <a:rPr lang="de-DE" sz="1600" b="0" i="0" u="none" strike="noStrike" dirty="0">
                          <a:solidFill>
                            <a:schemeClr val="bg1"/>
                          </a:solidFill>
                          <a:effectLst/>
                          <a:latin typeface="+mj-lt"/>
                        </a:rPr>
                        <a:t>207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419523">
                <a:tc>
                  <a:txBody>
                    <a:bodyPr/>
                    <a:lstStyle/>
                    <a:p>
                      <a:pPr algn="ctr" fontAlgn="b"/>
                      <a:r>
                        <a:rPr lang="de-DE" sz="1600" b="0" i="0" u="none" strike="noStrike" dirty="0">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21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6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0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a:latin typeface="+mj-lt"/>
                </a:rPr>
                <a:t>Python</a:t>
              </a: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0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Augmentation und Transfer-Learning</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30</a:t>
            </a:fld>
            <a:endParaRPr lang="de-DE" dirty="0"/>
          </a:p>
        </p:txBody>
      </p:sp>
    </p:spTree>
    <p:extLst>
      <p:ext uri="{BB962C8B-B14F-4D97-AF65-F5344CB8AC3E}">
        <p14:creationId xmlns:p14="http://schemas.microsoft.com/office/powerpoint/2010/main" val="106969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Learning Rate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623557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3"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a16="http://schemas.microsoft.com/office/drawing/2014/main" id="{878B61DB-F2AE-4D3E-8A57-98C2AEC06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1607" y="2552185"/>
            <a:ext cx="9228786" cy="3595302"/>
          </a:xfrm>
          <a:prstGeom prst="rect">
            <a:avLst/>
          </a:prstGeom>
        </p:spPr>
      </p:pic>
      <p:sp>
        <p:nvSpPr>
          <p:cNvPr id="13" name="Textfeld 12">
            <a:extLst>
              <a:ext uri="{FF2B5EF4-FFF2-40B4-BE49-F238E27FC236}">
                <a16:creationId xmlns:a16="http://schemas.microsoft.com/office/drawing/2014/main" id="{C50F996A-BA4A-4C84-B023-B718E247FAD9}"/>
              </a:ext>
            </a:extLst>
          </p:cNvPr>
          <p:cNvSpPr txBox="1"/>
          <p:nvPr/>
        </p:nvSpPr>
        <p:spPr>
          <a:xfrm>
            <a:off x="827904" y="1581664"/>
            <a:ext cx="9882490" cy="83099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600087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7"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3" name="Grafik 2">
            <a:extLst>
              <a:ext uri="{FF2B5EF4-FFF2-40B4-BE49-F238E27FC236}">
                <a16:creationId xmlns:a16="http://schemas.microsoft.com/office/drawing/2014/main" id="{4BBBA179-6304-4D11-A7A4-EAB455FA10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312" y="1753243"/>
            <a:ext cx="11763375" cy="4562475"/>
          </a:xfrm>
          <a:prstGeom prst="rect">
            <a:avLst/>
          </a:prstGeom>
        </p:spPr>
      </p:pic>
    </p:spTree>
    <p:extLst>
      <p:ext uri="{BB962C8B-B14F-4D97-AF65-F5344CB8AC3E}">
        <p14:creationId xmlns:p14="http://schemas.microsoft.com/office/powerpoint/2010/main" val="4280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6" name="think-cell Folie" r:id="rId4" imgW="473" imgH="468" progId="TCLayout.ActiveDocument.1">
                  <p:embed/>
                </p:oleObj>
              </mc:Choice>
              <mc:Fallback>
                <p:oleObj name="think-cell Folie" r:id="rId4" imgW="473" imgH="468" progId="TCLayout.ActiveDocument.1">
                  <p:embed/>
                  <p:pic>
                    <p:nvPicPr>
                      <p:cNvPr id="9" name="Objekt 8"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49206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2"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a16="http://schemas.microsoft.com/office/drawing/2014/main" id="{E8B00A89-D865-4AB6-A051-16E81CCDCA2E}"/>
              </a:ext>
            </a:extLst>
          </p:cNvPr>
          <p:cNvPicPr>
            <a:picLocks noChangeAspect="1"/>
          </p:cNvPicPr>
          <p:nvPr/>
        </p:nvPicPr>
        <p:blipFill>
          <a:blip r:embed="rId7"/>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54458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5"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a16="http://schemas.microsoft.com/office/drawing/2014/main" id="{016936DD-8BE8-4CAC-9D38-48DC0CE107FE}"/>
              </a:ext>
            </a:extLst>
          </p:cNvPr>
          <p:cNvPicPr>
            <a:picLocks noChangeAspect="1"/>
          </p:cNvPicPr>
          <p:nvPr/>
        </p:nvPicPr>
        <p:blipFill>
          <a:blip r:embed="rId7"/>
          <a:stretch>
            <a:fillRect/>
          </a:stretch>
        </p:blipFill>
        <p:spPr>
          <a:xfrm>
            <a:off x="1031789" y="2123174"/>
            <a:ext cx="10128422" cy="4496852"/>
          </a:xfrm>
          <a:prstGeom prst="rect">
            <a:avLst/>
          </a:prstGeom>
        </p:spPr>
      </p:pic>
    </p:spTree>
    <p:extLst>
      <p:ext uri="{BB962C8B-B14F-4D97-AF65-F5344CB8AC3E}">
        <p14:creationId xmlns:p14="http://schemas.microsoft.com/office/powerpoint/2010/main" val="1955125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3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Handy-App</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0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8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Einordnung, Ausblick und Stand der Technik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39</a:t>
            </a:fld>
            <a:endParaRPr lang="de-DE" dirty="0"/>
          </a:p>
        </p:txBody>
      </p:sp>
    </p:spTree>
    <p:extLst>
      <p:ext uri="{BB962C8B-B14F-4D97-AF65-F5344CB8AC3E}">
        <p14:creationId xmlns:p14="http://schemas.microsoft.com/office/powerpoint/2010/main" val="416851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4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extLst>
                    <a:ext uri="{9D8B030D-6E8A-4147-A177-3AD203B41FA5}">
                      <a16:colId xmlns:a16="http://schemas.microsoft.com/office/drawing/2014/main" val="20000"/>
                    </a:ext>
                  </a:extLst>
                </a:gridCol>
                <a:gridCol w="4062963">
                  <a:extLst>
                    <a:ext uri="{9D8B030D-6E8A-4147-A177-3AD203B41FA5}">
                      <a16:colId xmlns:a16="http://schemas.microsoft.com/office/drawing/2014/main" val="20001"/>
                    </a:ext>
                  </a:extLst>
                </a:gridCol>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extLst>
                  <a:ext uri="{0D108BD9-81ED-4DB2-BD59-A6C34878D82A}">
                    <a16:rowId xmlns:a16="http://schemas.microsoft.com/office/drawing/2014/main" val="10000"/>
                  </a:ext>
                </a:extLst>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Workshop</a:t>
                      </a:r>
                    </a:p>
                  </a:txBody>
                  <a:tcPr marL="37370" marR="37370" marT="26159" marB="26159"/>
                </a:tc>
                <a:extLst>
                  <a:ext uri="{0D108BD9-81ED-4DB2-BD59-A6C34878D82A}">
                    <a16:rowId xmlns:a16="http://schemas.microsoft.com/office/drawing/2014/main" val="10001"/>
                  </a:ext>
                </a:extLst>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a:effectLst/>
                          <a:latin typeface="+mj-lt"/>
                        </a:rPr>
                        <a:t>5 Kollegen stellen kurz ihre Bilder vor</a:t>
                      </a:r>
                    </a:p>
                  </a:txBody>
                  <a:tcPr marL="37370" marR="37370" marT="26159" marB="26159"/>
                </a:tc>
                <a:extLst>
                  <a:ext uri="{0D108BD9-81ED-4DB2-BD59-A6C34878D82A}">
                    <a16:rowId xmlns:a16="http://schemas.microsoft.com/office/drawing/2014/main" val="10002"/>
                  </a:ext>
                </a:extLst>
              </a:tr>
              <a:tr h="581981">
                <a:tc>
                  <a:txBody>
                    <a:bodyPr/>
                    <a:lstStyle/>
                    <a:p>
                      <a:pPr algn="l" fontAlgn="t"/>
                      <a:r>
                        <a:rPr lang="de-DE" sz="1400" dirty="0">
                          <a:effectLst/>
                          <a:latin typeface="+mj-lt"/>
                        </a:rPr>
                        <a:t>17:00 - 17:15</a:t>
                      </a: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extLst>
                  <a:ext uri="{0D108BD9-81ED-4DB2-BD59-A6C34878D82A}">
                    <a16:rowId xmlns:a16="http://schemas.microsoft.com/office/drawing/2014/main" val="10003"/>
                  </a:ext>
                </a:extLst>
              </a:tr>
              <a:tr h="581981">
                <a:tc>
                  <a:txBody>
                    <a:bodyPr/>
                    <a:lstStyle/>
                    <a:p>
                      <a:pPr algn="l" fontAlgn="t"/>
                      <a:r>
                        <a:rPr lang="de-DE" sz="1400" dirty="0">
                          <a:effectLst/>
                          <a:latin typeface="+mj-lt"/>
                        </a:rPr>
                        <a:t>17:15 - 17:30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a:t>
                      </a:r>
                      <a:r>
                        <a:rPr lang="de-DE" sz="1400" dirty="0" err="1">
                          <a:effectLst/>
                          <a:latin typeface="+mj-lt"/>
                        </a:rPr>
                        <a:t>Jupyter</a:t>
                      </a:r>
                      <a:r>
                        <a:rPr lang="de-DE" sz="1400" dirty="0">
                          <a:effectLst/>
                          <a:latin typeface="+mj-lt"/>
                        </a:rPr>
                        <a:t>-Notebook</a:t>
                      </a:r>
                    </a:p>
                  </a:txBody>
                  <a:tcPr marL="37370" marR="37370" marT="26159" marB="26159">
                    <a:solidFill>
                      <a:schemeClr val="tx2">
                        <a:lumMod val="20000"/>
                        <a:lumOff val="80000"/>
                      </a:schemeClr>
                    </a:solidFill>
                  </a:tcPr>
                </a:tc>
                <a:extLst>
                  <a:ext uri="{0D108BD9-81ED-4DB2-BD59-A6C34878D82A}">
                    <a16:rowId xmlns:a16="http://schemas.microsoft.com/office/drawing/2014/main" val="10004"/>
                  </a:ext>
                </a:extLst>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Demo-Bildern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5"/>
                  </a:ext>
                </a:extLst>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eigenen 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extLst>
                    <a:ext uri="{9D8B030D-6E8A-4147-A177-3AD203B41FA5}">
                      <a16:colId xmlns:a16="http://schemas.microsoft.com/office/drawing/2014/main" val="20000"/>
                    </a:ext>
                  </a:extLst>
                </a:gridCol>
                <a:gridCol w="4132108">
                  <a:extLst>
                    <a:ext uri="{9D8B030D-6E8A-4147-A177-3AD203B41FA5}">
                      <a16:colId xmlns:a16="http://schemas.microsoft.com/office/drawing/2014/main" val="20001"/>
                    </a:ext>
                  </a:extLst>
                </a:gridCol>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extLst>
                  <a:ext uri="{0D108BD9-81ED-4DB2-BD59-A6C34878D82A}">
                    <a16:rowId xmlns:a16="http://schemas.microsoft.com/office/drawing/2014/main" val="10000"/>
                  </a:ext>
                </a:extLst>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a:effectLst/>
                          <a:latin typeface="+mj-lt"/>
                        </a:rPr>
                        <a:t>Grundlagen neuronale Netze</a:t>
                      </a:r>
                    </a:p>
                  </a:txBody>
                  <a:tcPr marL="29112" marR="29112" marT="20378" marB="20378"/>
                </a:tc>
                <a:extLst>
                  <a:ext uri="{0D108BD9-81ED-4DB2-BD59-A6C34878D82A}">
                    <a16:rowId xmlns:a16="http://schemas.microsoft.com/office/drawing/2014/main" val="10001"/>
                  </a:ext>
                </a:extLst>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a:t>
                      </a:r>
                      <a:r>
                        <a:rPr lang="de-DE" sz="1400" baseline="0" dirty="0">
                          <a:effectLst/>
                          <a:latin typeface="+mj-lt"/>
                        </a:rPr>
                        <a:t> </a:t>
                      </a:r>
                      <a:r>
                        <a:rPr lang="de-DE" sz="1400" dirty="0">
                          <a:effectLst/>
                          <a:latin typeface="+mj-lt"/>
                        </a:rPr>
                        <a:t>Einfaches neuronales Netz</a:t>
                      </a:r>
                      <a:r>
                        <a:rPr lang="de-DE" sz="1400" baseline="0" dirty="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extLst>
                  <a:ext uri="{0D108BD9-81ED-4DB2-BD59-A6C34878D82A}">
                    <a16:rowId xmlns:a16="http://schemas.microsoft.com/office/drawing/2014/main" val="10002"/>
                  </a:ext>
                </a:extLst>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a:effectLst/>
                          <a:latin typeface="+mj-lt"/>
                        </a:rPr>
                        <a:t>Convolutional</a:t>
                      </a:r>
                      <a:r>
                        <a:rPr lang="de-DE" sz="1400" dirty="0">
                          <a:effectLst/>
                          <a:latin typeface="+mj-lt"/>
                        </a:rPr>
                        <a:t> </a:t>
                      </a:r>
                      <a:r>
                        <a:rPr lang="de-DE" sz="1400" dirty="0" err="1">
                          <a:effectLst/>
                          <a:latin typeface="+mj-lt"/>
                        </a:rPr>
                        <a:t>Neural</a:t>
                      </a:r>
                      <a:r>
                        <a:rPr lang="de-DE" sz="1400" dirty="0">
                          <a:effectLst/>
                          <a:latin typeface="+mj-lt"/>
                        </a:rPr>
                        <a:t> Networks (CNN)</a:t>
                      </a:r>
                    </a:p>
                  </a:txBody>
                  <a:tcPr marL="29112" marR="29112" marT="20378" marB="20378"/>
                </a:tc>
                <a:extLst>
                  <a:ext uri="{0D108BD9-81ED-4DB2-BD59-A6C34878D82A}">
                    <a16:rowId xmlns:a16="http://schemas.microsoft.com/office/drawing/2014/main" val="10003"/>
                  </a:ext>
                </a:extLst>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CNN</a:t>
                      </a:r>
                    </a:p>
                  </a:txBody>
                  <a:tcPr marL="29112" marR="29112" marT="20378" marB="20378">
                    <a:solidFill>
                      <a:schemeClr val="tx2">
                        <a:lumMod val="20000"/>
                        <a:lumOff val="80000"/>
                      </a:schemeClr>
                    </a:solidFill>
                  </a:tcPr>
                </a:tc>
                <a:extLst>
                  <a:ext uri="{0D108BD9-81ED-4DB2-BD59-A6C34878D82A}">
                    <a16:rowId xmlns:a16="http://schemas.microsoft.com/office/drawing/2014/main" val="10004"/>
                  </a:ext>
                </a:extLst>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Transfer-Learning</a:t>
                      </a:r>
                    </a:p>
                  </a:txBody>
                  <a:tcPr marL="29112" marR="29112" marT="20378" marB="20378"/>
                </a:tc>
                <a:extLst>
                  <a:ext uri="{0D108BD9-81ED-4DB2-BD59-A6C34878D82A}">
                    <a16:rowId xmlns:a16="http://schemas.microsoft.com/office/drawing/2014/main" val="10005"/>
                  </a:ext>
                </a:extLst>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Augmentation und Transfer-Learning</a:t>
                      </a:r>
                    </a:p>
                  </a:txBody>
                  <a:tcPr marL="29112" marR="29112" marT="20378" marB="20378">
                    <a:solidFill>
                      <a:schemeClr val="tx2">
                        <a:lumMod val="20000"/>
                        <a:lumOff val="80000"/>
                      </a:schemeClr>
                    </a:solidFill>
                  </a:tcPr>
                </a:tc>
                <a:extLst>
                  <a:ext uri="{0D108BD9-81ED-4DB2-BD59-A6C34878D82A}">
                    <a16:rowId xmlns:a16="http://schemas.microsoft.com/office/drawing/2014/main" val="10006"/>
                  </a:ext>
                </a:extLst>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extLst>
                  <a:ext uri="{0D108BD9-81ED-4DB2-BD59-A6C34878D82A}">
                    <a16:rowId xmlns:a16="http://schemas.microsoft.com/office/drawing/2014/main" val="10007"/>
                  </a:ext>
                </a:extLst>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a:effectLst/>
                          <a:latin typeface="+mj-lt"/>
                        </a:rPr>
                        <a:t>Learning-Rate</a:t>
                      </a:r>
                    </a:p>
                  </a:txBody>
                  <a:tcPr marL="29112" marR="29112" marT="20378" marB="20378"/>
                </a:tc>
                <a:extLst>
                  <a:ext uri="{0D108BD9-81ED-4DB2-BD59-A6C34878D82A}">
                    <a16:rowId xmlns:a16="http://schemas.microsoft.com/office/drawing/2014/main" val="10008"/>
                  </a:ext>
                </a:extLst>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Learning-Rate</a:t>
                      </a:r>
                    </a:p>
                  </a:txBody>
                  <a:tcPr marL="29112" marR="29112" marT="20378" marB="20378">
                    <a:solidFill>
                      <a:schemeClr val="tx2">
                        <a:lumMod val="20000"/>
                        <a:lumOff val="80000"/>
                      </a:schemeClr>
                    </a:solidFill>
                  </a:tcPr>
                </a:tc>
                <a:extLst>
                  <a:ext uri="{0D108BD9-81ED-4DB2-BD59-A6C34878D82A}">
                    <a16:rowId xmlns:a16="http://schemas.microsoft.com/office/drawing/2014/main" val="10009"/>
                  </a:ext>
                </a:extLst>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Handy-App</a:t>
                      </a:r>
                    </a:p>
                  </a:txBody>
                  <a:tcPr marL="29112" marR="29112" marT="20378" marB="20378">
                    <a:solidFill>
                      <a:schemeClr val="tx2">
                        <a:lumMod val="20000"/>
                        <a:lumOff val="80000"/>
                      </a:schemeClr>
                    </a:solidFill>
                  </a:tcPr>
                </a:tc>
                <a:extLst>
                  <a:ext uri="{0D108BD9-81ED-4DB2-BD59-A6C34878D82A}">
                    <a16:rowId xmlns:a16="http://schemas.microsoft.com/office/drawing/2014/main" val="10010"/>
                  </a:ext>
                </a:extLst>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extLst>
                  <a:ext uri="{0D108BD9-81ED-4DB2-BD59-A6C34878D82A}">
                    <a16:rowId xmlns:a16="http://schemas.microsoft.com/office/drawing/2014/main" val="10011"/>
                  </a:ext>
                </a:extLst>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a:effectLst/>
                          <a:latin typeface="+mj-lt"/>
                        </a:rPr>
                        <a:t>Einordnung,</a:t>
                      </a:r>
                      <a:r>
                        <a:rPr lang="de-DE" sz="1400" baseline="0" dirty="0">
                          <a:effectLst/>
                          <a:latin typeface="+mj-lt"/>
                        </a:rPr>
                        <a:t> </a:t>
                      </a:r>
                      <a:r>
                        <a:rPr lang="de-DE" sz="1400" dirty="0">
                          <a:effectLst/>
                          <a:latin typeface="+mj-lt"/>
                        </a:rPr>
                        <a:t>Ausblick und Stand der Technik</a:t>
                      </a:r>
                    </a:p>
                  </a:txBody>
                  <a:tcPr marL="29112" marR="29112" marT="20378" marB="20378"/>
                </a:tc>
                <a:extLst>
                  <a:ext uri="{0D108BD9-81ED-4DB2-BD59-A6C34878D82A}">
                    <a16:rowId xmlns:a16="http://schemas.microsoft.com/office/drawing/2014/main" val="10012"/>
                  </a:ext>
                </a:extLst>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Ergebnisbasar</a:t>
                      </a:r>
                    </a:p>
                  </a:txBody>
                  <a:tcPr marL="29112" marR="29112" marT="20378" marB="20378"/>
                </a:tc>
                <a:extLst>
                  <a:ext uri="{0D108BD9-81ED-4DB2-BD59-A6C34878D82A}">
                    <a16:rowId xmlns:a16="http://schemas.microsoft.com/office/drawing/2014/main" val="10013"/>
                  </a:ext>
                </a:extLst>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Agenda für heute und morgen</a:t>
            </a:r>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1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NLP, GAN</a:t>
            </a:r>
            <a:endParaRPr lang="de-DE" dirty="0">
              <a:hlinkClick r:id="rId7"/>
            </a:endParaRPr>
          </a:p>
          <a:p>
            <a:r>
              <a:rPr lang="de-DE" dirty="0">
                <a:hlinkClick r:id="rId7"/>
              </a:rPr>
              <a:t>https://deeplearning.mit.edu/</a:t>
            </a:r>
            <a:endParaRPr lang="de-DE" dirty="0"/>
          </a:p>
          <a:p>
            <a:r>
              <a:rPr lang="de-DE" dirty="0">
                <a:hlinkClick r:id="rId8"/>
              </a:rPr>
              <a:t>https://github.com/tensorflow/tcav</a:t>
            </a:r>
            <a:endParaRPr lang="de-DE" dirty="0"/>
          </a:p>
          <a:p>
            <a:r>
              <a:rPr lang="de-DE" dirty="0" err="1"/>
              <a:t>Capsule</a:t>
            </a:r>
            <a:r>
              <a:rPr lang="de-DE" dirty="0"/>
              <a:t> </a:t>
            </a:r>
            <a:r>
              <a:rPr lang="de-DE" dirty="0" err="1"/>
              <a:t>networks</a:t>
            </a:r>
            <a:r>
              <a:rPr lang="de-DE" dirty="0"/>
              <a:t>: https://medium.com/ai³-theory-practice-business/understanding-hintons-capsule-networks-part-i-intuition-b4b559d1159b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 Ausblick und Stand der Technik</a:t>
            </a:r>
          </a:p>
        </p:txBody>
      </p:sp>
    </p:spTree>
    <p:extLst>
      <p:ext uri="{BB962C8B-B14F-4D97-AF65-F5344CB8AC3E}">
        <p14:creationId xmlns:p14="http://schemas.microsoft.com/office/powerpoint/2010/main" val="199322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27"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30000" y="1486800"/>
            <a:ext cx="9784000" cy="4029763"/>
          </a:xfrm>
        </p:spPr>
        <p:txBody>
          <a:bodyPr/>
          <a:lstStyle/>
          <a:p>
            <a:r>
              <a:rPr lang="de-DE" dirty="0" err="1"/>
              <a:t>Detection</a:t>
            </a:r>
            <a:r>
              <a:rPr lang="de-DE" dirty="0"/>
              <a:t> und Segmentation</a:t>
            </a:r>
          </a:p>
          <a:p>
            <a:pPr lvl="1"/>
            <a:r>
              <a:rPr lang="de-DE" dirty="0"/>
              <a:t>Räumliche 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pic>
        <p:nvPicPr>
          <p:cNvPr id="13" name="Grafik 12">
            <a:extLst>
              <a:ext uri="{FF2B5EF4-FFF2-40B4-BE49-F238E27FC236}">
                <a16:creationId xmlns:a16="http://schemas.microsoft.com/office/drawing/2014/main" id="{EB57430E-E39E-480F-8C42-70385428BF9A}"/>
              </a:ext>
            </a:extLst>
          </p:cNvPr>
          <p:cNvPicPr>
            <a:picLocks noChangeAspect="1"/>
          </p:cNvPicPr>
          <p:nvPr/>
        </p:nvPicPr>
        <p:blipFill>
          <a:blip r:embed="rId7"/>
          <a:stretch>
            <a:fillRect/>
          </a:stretch>
        </p:blipFill>
        <p:spPr>
          <a:xfrm>
            <a:off x="1530087" y="2341509"/>
            <a:ext cx="7983826" cy="4045139"/>
          </a:xfrm>
          <a:prstGeom prst="rect">
            <a:avLst/>
          </a:prstGeom>
        </p:spPr>
      </p:pic>
    </p:spTree>
    <p:extLst>
      <p:ext uri="{BB962C8B-B14F-4D97-AF65-F5344CB8AC3E}">
        <p14:creationId xmlns:p14="http://schemas.microsoft.com/office/powerpoint/2010/main" val="3880556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51"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Video</a:t>
            </a:r>
          </a:p>
          <a:p>
            <a:pPr lvl="1"/>
            <a:r>
              <a:rPr lang="de-DE" dirty="0"/>
              <a:t>Bewegliche Objekte müssen zusätzlich getrackt werden; Bewegungen müssen </a:t>
            </a:r>
            <a:r>
              <a:rPr lang="de-DE" dirty="0" err="1"/>
              <a:t>vorrausgesagt</a:t>
            </a:r>
            <a:r>
              <a:rPr lang="de-DE" dirty="0"/>
              <a: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127899" y="2176549"/>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spTree>
    <p:extLst>
      <p:ext uri="{BB962C8B-B14F-4D97-AF65-F5344CB8AC3E}">
        <p14:creationId xmlns:p14="http://schemas.microsoft.com/office/powerpoint/2010/main" val="66559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74"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NLP und Audio</a:t>
            </a:r>
          </a:p>
          <a:p>
            <a:pPr lvl="1"/>
            <a:r>
              <a:rPr lang="de-DE" dirty="0"/>
              <a:t>Natürliche Sprache kann erkannt, verarbeitet und inhaltlich interpretiert werden. </a:t>
            </a:r>
          </a:p>
          <a:p>
            <a:pPr lvl="1"/>
            <a:r>
              <a:rPr lang="de-DE" dirty="0"/>
              <a:t>Anwendungsfälle: OCR, Analyse von Kundenkommentare/-reviews, Echtzeitübersetzungen</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Ausblick</a:t>
            </a:r>
          </a:p>
        </p:txBody>
      </p:sp>
      <p:pic>
        <p:nvPicPr>
          <p:cNvPr id="9" name="Grafik 8">
            <a:extLst>
              <a:ext uri="{FF2B5EF4-FFF2-40B4-BE49-F238E27FC236}">
                <a16:creationId xmlns:a16="http://schemas.microsoft.com/office/drawing/2014/main" id="{BB0569C0-13E5-4E09-A81B-CF8D775D5F1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4623" y="2797175"/>
            <a:ext cx="5801361" cy="2719388"/>
          </a:xfrm>
          <a:prstGeom prst="rect">
            <a:avLst/>
          </a:prstGeom>
        </p:spPr>
      </p:pic>
      <p:pic>
        <p:nvPicPr>
          <p:cNvPr id="10" name="Grafik 9">
            <a:extLst>
              <a:ext uri="{FF2B5EF4-FFF2-40B4-BE49-F238E27FC236}">
                <a16:creationId xmlns:a16="http://schemas.microsoft.com/office/drawing/2014/main" id="{013341DF-ECD6-4ED6-A9E5-6BB37047168A}"/>
              </a:ext>
            </a:extLst>
          </p:cNvPr>
          <p:cNvPicPr>
            <a:picLocks noChangeAspect="1"/>
          </p:cNvPicPr>
          <p:nvPr/>
        </p:nvPicPr>
        <p:blipFill>
          <a:blip r:embed="rId7"/>
          <a:stretch>
            <a:fillRect/>
          </a:stretch>
        </p:blipFill>
        <p:spPr>
          <a:xfrm>
            <a:off x="6096000" y="2797175"/>
            <a:ext cx="5781676" cy="2719388"/>
          </a:xfrm>
          <a:prstGeom prst="rect">
            <a:avLst/>
          </a:prstGeom>
        </p:spPr>
      </p:pic>
      <p:sp>
        <p:nvSpPr>
          <p:cNvPr id="11" name="Textfeld 10">
            <a:extLst>
              <a:ext uri="{FF2B5EF4-FFF2-40B4-BE49-F238E27FC236}">
                <a16:creationId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66608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21"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t>
            </a:r>
            <a:r>
              <a:rPr lang="de-DE" dirty="0" err="1"/>
              <a:t>Adversarial</a:t>
            </a:r>
            <a:r>
              <a:rPr lang="de-DE" dirty="0"/>
              <a:t> Network</a:t>
            </a:r>
          </a:p>
          <a:p>
            <a:pPr lvl="1"/>
            <a:r>
              <a:rPr lang="de-DE" dirty="0"/>
              <a:t>Unüberwachtes Lernen mit dem Ziel, ein möglichst realistisches Ergebnis zu generieren, </a:t>
            </a:r>
            <a:r>
              <a:rPr lang="de-DE" dirty="0" err="1"/>
              <a:t>z.b.</a:t>
            </a:r>
            <a:r>
              <a:rPr lang="de-DE" dirty="0"/>
              <a:t> Gesichter, hochauflösende Bilder, Simulationen…</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11" name="Grafik 10">
            <a:extLst>
              <a:ext uri="{FF2B5EF4-FFF2-40B4-BE49-F238E27FC236}">
                <a16:creationId xmlns:a16="http://schemas.microsoft.com/office/drawing/2014/main" id="{D29989F5-3F4C-4B90-BDE5-E6D7D768766B}"/>
              </a:ext>
            </a:extLst>
          </p:cNvPr>
          <p:cNvPicPr>
            <a:picLocks noChangeAspect="1"/>
          </p:cNvPicPr>
          <p:nvPr/>
        </p:nvPicPr>
        <p:blipFill>
          <a:blip r:embed="rId6"/>
          <a:stretch>
            <a:fillRect/>
          </a:stretch>
        </p:blipFill>
        <p:spPr>
          <a:xfrm>
            <a:off x="3120685" y="2233246"/>
            <a:ext cx="6258241" cy="4185138"/>
          </a:xfrm>
          <a:prstGeom prst="rect">
            <a:avLst/>
          </a:prstGeom>
        </p:spPr>
      </p:pic>
    </p:spTree>
    <p:extLst>
      <p:ext uri="{BB962C8B-B14F-4D97-AF65-F5344CB8AC3E}">
        <p14:creationId xmlns:p14="http://schemas.microsoft.com/office/powerpoint/2010/main" val="2583213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63"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Das Netzwerk wird trainiert, indem es Aktionen ausführt, und abhängig von dem Ergebnis der Aktionen über eine </a:t>
            </a:r>
            <a:r>
              <a:rPr lang="de-DE" dirty="0" err="1"/>
              <a:t>Reward</a:t>
            </a:r>
            <a:r>
              <a:rPr lang="de-DE" dirty="0"/>
              <a:t> </a:t>
            </a:r>
            <a:r>
              <a:rPr lang="de-DE" dirty="0" err="1"/>
              <a:t>Function</a:t>
            </a:r>
            <a:r>
              <a:rPr lang="de-DE" dirty="0"/>
              <a:t> eine Belohnung oder eine Strafe bekommt</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9" name="Grafik 8">
            <a:extLst>
              <a:ext uri="{FF2B5EF4-FFF2-40B4-BE49-F238E27FC236}">
                <a16:creationId xmlns:a16="http://schemas.microsoft.com/office/drawing/2014/main" id="{28286959-89A2-4C45-AB28-8DAAD9E33F94}"/>
              </a:ext>
            </a:extLst>
          </p:cNvPr>
          <p:cNvPicPr>
            <a:picLocks noChangeAspect="1"/>
          </p:cNvPicPr>
          <p:nvPr/>
        </p:nvPicPr>
        <p:blipFill>
          <a:blip r:embed="rId6"/>
          <a:stretch>
            <a:fillRect/>
          </a:stretch>
        </p:blipFill>
        <p:spPr>
          <a:xfrm>
            <a:off x="3172949" y="2454531"/>
            <a:ext cx="5846102" cy="4182163"/>
          </a:xfrm>
          <a:prstGeom prst="rect">
            <a:avLst/>
          </a:prstGeom>
        </p:spPr>
      </p:pic>
    </p:spTree>
    <p:extLst>
      <p:ext uri="{BB962C8B-B14F-4D97-AF65-F5344CB8AC3E}">
        <p14:creationId xmlns:p14="http://schemas.microsoft.com/office/powerpoint/2010/main" val="1002766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6"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AlphaGo, </a:t>
            </a:r>
            <a:r>
              <a:rPr lang="de-DE" dirty="0" err="1"/>
              <a:t>OpenAI</a:t>
            </a:r>
            <a:r>
              <a:rPr lang="de-DE" dirty="0"/>
              <a:t>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46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4ECB9B85-C619-4AEB-A647-63314DFCA7D0}"/>
              </a:ext>
            </a:extLst>
          </p:cNvPr>
          <p:cNvPicPr>
            <a:picLocks noChangeAspect="1"/>
          </p:cNvPicPr>
          <p:nvPr/>
        </p:nvPicPr>
        <p:blipFill>
          <a:blip r:embed="rId6"/>
          <a:stretch>
            <a:fillRect/>
          </a:stretch>
        </p:blipFill>
        <p:spPr>
          <a:xfrm>
            <a:off x="322386" y="2465070"/>
            <a:ext cx="5578560" cy="3224530"/>
          </a:xfrm>
          <a:prstGeom prst="rect">
            <a:avLst/>
          </a:prstGeom>
        </p:spPr>
      </p:pic>
      <p:pic>
        <p:nvPicPr>
          <p:cNvPr id="11" name="Grafik 10">
            <a:extLst>
              <a:ext uri="{FF2B5EF4-FFF2-40B4-BE49-F238E27FC236}">
                <a16:creationId xmlns:a16="http://schemas.microsoft.com/office/drawing/2014/main" id="{7CC78F1E-1BF0-41C1-A51A-9B8202073E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096000" y="2465070"/>
            <a:ext cx="5734822" cy="3224530"/>
          </a:xfrm>
          <a:prstGeom prst="rect">
            <a:avLst/>
          </a:prstGeom>
        </p:spPr>
      </p:pic>
      <p:sp>
        <p:nvSpPr>
          <p:cNvPr id="12" name="Rechteck 11">
            <a:extLst>
              <a:ext uri="{FF2B5EF4-FFF2-40B4-BE49-F238E27FC236}">
                <a16:creationId xmlns:a16="http://schemas.microsoft.com/office/drawing/2014/main" id="{A497B047-735A-40E3-A520-D7A2337D8A51}"/>
              </a:ext>
            </a:extLst>
          </p:cNvPr>
          <p:cNvSpPr/>
          <p:nvPr/>
        </p:nvSpPr>
        <p:spPr>
          <a:xfrm>
            <a:off x="6096000" y="5843369"/>
            <a:ext cx="5472607" cy="646331"/>
          </a:xfrm>
          <a:prstGeom prst="rect">
            <a:avLst/>
          </a:prstGeom>
        </p:spPr>
        <p:txBody>
          <a:bodyPr wrap="square">
            <a:spAutoFit/>
          </a:bodyPr>
          <a:lstStyle/>
          <a:p>
            <a:r>
              <a:rPr lang="de-DE" dirty="0"/>
              <a:t>https://www.golem.de/news/dota-2-open-ai-besiegt-die-weltmeister-1904-140710.html</a:t>
            </a:r>
          </a:p>
        </p:txBody>
      </p:sp>
    </p:spTree>
    <p:extLst>
      <p:ext uri="{BB962C8B-B14F-4D97-AF65-F5344CB8AC3E}">
        <p14:creationId xmlns:p14="http://schemas.microsoft.com/office/powerpoint/2010/main" val="2026256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4"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3" name="Grafik 22">
            <a:extLst>
              <a:ext uri="{FF2B5EF4-FFF2-40B4-BE49-F238E27FC236}">
                <a16:creationId xmlns:a16="http://schemas.microsoft.com/office/drawing/2014/main" id="{0AA23DED-C2B0-401E-8689-1BCA4E27ED5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pic>
        <p:nvPicPr>
          <p:cNvPr id="24" name="Grafik 23">
            <a:extLst>
              <a:ext uri="{FF2B5EF4-FFF2-40B4-BE49-F238E27FC236}">
                <a16:creationId xmlns:a16="http://schemas.microsoft.com/office/drawing/2014/main" id="{2B391AF8-4EF2-4D46-9E7E-A801028EE193}"/>
              </a:ext>
            </a:extLst>
          </p:cNvPr>
          <p:cNvPicPr>
            <a:picLocks noChangeAspect="1"/>
          </p:cNvPicPr>
          <p:nvPr/>
        </p:nvPicPr>
        <p:blipFill>
          <a:blip r:embed="rId8"/>
          <a:stretch>
            <a:fillRect/>
          </a:stretch>
        </p:blipFill>
        <p:spPr>
          <a:xfrm>
            <a:off x="8382000" y="1098550"/>
            <a:ext cx="3251200" cy="211706"/>
          </a:xfrm>
          <a:prstGeom prst="rect">
            <a:avLst/>
          </a:prstGeom>
        </p:spPr>
      </p:pic>
      <p:pic>
        <p:nvPicPr>
          <p:cNvPr id="25" name="Grafik 24">
            <a:extLst>
              <a:ext uri="{FF2B5EF4-FFF2-40B4-BE49-F238E27FC236}">
                <a16:creationId xmlns:a16="http://schemas.microsoft.com/office/drawing/2014/main" id="{A743B7D0-C73B-4274-8ECF-FA574508C269}"/>
              </a:ext>
            </a:extLst>
          </p:cNvPr>
          <p:cNvPicPr>
            <a:picLocks noChangeAspect="1"/>
          </p:cNvPicPr>
          <p:nvPr/>
        </p:nvPicPr>
        <p:blipFill>
          <a:blip r:embed="rId8"/>
          <a:stretch>
            <a:fillRect/>
          </a:stretch>
        </p:blipFill>
        <p:spPr>
          <a:xfrm>
            <a:off x="558800" y="1037206"/>
            <a:ext cx="3251200" cy="211706"/>
          </a:xfrm>
          <a:prstGeom prst="rect">
            <a:avLst/>
          </a:prstGeom>
        </p:spPr>
      </p:pic>
      <p:sp>
        <p:nvSpPr>
          <p:cNvPr id="26" name="Rechteck 25">
            <a:extLst>
              <a:ext uri="{FF2B5EF4-FFF2-40B4-BE49-F238E27FC236}">
                <a16:creationId xmlns:a16="http://schemas.microsoft.com/office/drawing/2014/main" id="{3AB6557E-2CD3-47A7-9668-D87214CE9EBE}"/>
              </a:ext>
            </a:extLst>
          </p:cNvPr>
          <p:cNvSpPr/>
          <p:nvPr/>
        </p:nvSpPr>
        <p:spPr>
          <a:xfrm>
            <a:off x="5090746" y="1248912"/>
            <a:ext cx="1081454" cy="6766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7" name="Rechteck 26">
            <a:extLst>
              <a:ext uri="{FF2B5EF4-FFF2-40B4-BE49-F238E27FC236}">
                <a16:creationId xmlns:a16="http://schemas.microsoft.com/office/drawing/2014/main" id="{14E8F7AE-1877-4548-A3FE-518C2D190F39}"/>
              </a:ext>
            </a:extLst>
          </p:cNvPr>
          <p:cNvSpPr/>
          <p:nvPr/>
        </p:nvSpPr>
        <p:spPr>
          <a:xfrm>
            <a:off x="3906714" y="3810405"/>
            <a:ext cx="1465385" cy="10253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8" name="Rechteck 27">
            <a:extLst>
              <a:ext uri="{FF2B5EF4-FFF2-40B4-BE49-F238E27FC236}">
                <a16:creationId xmlns:a16="http://schemas.microsoft.com/office/drawing/2014/main" id="{54CEE02F-08F5-494D-A80C-56C10721193C}"/>
              </a:ext>
            </a:extLst>
          </p:cNvPr>
          <p:cNvSpPr/>
          <p:nvPr/>
        </p:nvSpPr>
        <p:spPr>
          <a:xfrm>
            <a:off x="3900852" y="4927027"/>
            <a:ext cx="1295402" cy="8088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9" name="Rechteck 28">
            <a:extLst>
              <a:ext uri="{FF2B5EF4-FFF2-40B4-BE49-F238E27FC236}">
                <a16:creationId xmlns:a16="http://schemas.microsoft.com/office/drawing/2014/main" id="{322B0716-36A6-47A4-A56B-51560A5CCFB3}"/>
              </a:ext>
            </a:extLst>
          </p:cNvPr>
          <p:cNvSpPr/>
          <p:nvPr/>
        </p:nvSpPr>
        <p:spPr>
          <a:xfrm>
            <a:off x="5109795" y="698904"/>
            <a:ext cx="587620"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0" name="Rechteck 29">
            <a:extLst>
              <a:ext uri="{FF2B5EF4-FFF2-40B4-BE49-F238E27FC236}">
                <a16:creationId xmlns:a16="http://schemas.microsoft.com/office/drawing/2014/main" id="{4D3A45AB-9087-4CA3-AE53-CCF7D22DFFAE}"/>
              </a:ext>
            </a:extLst>
          </p:cNvPr>
          <p:cNvSpPr/>
          <p:nvPr/>
        </p:nvSpPr>
        <p:spPr>
          <a:xfrm>
            <a:off x="5793397" y="698904"/>
            <a:ext cx="701188"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779101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1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Alle</a:t>
            </a:r>
          </a:p>
        </p:txBody>
      </p:sp>
      <p:sp>
        <p:nvSpPr>
          <p:cNvPr id="6" name="Textplatzhalter 5"/>
          <p:cNvSpPr>
            <a:spLocks noGrp="1"/>
          </p:cNvSpPr>
          <p:nvPr>
            <p:ph type="body" sz="quarter" idx="14"/>
          </p:nvPr>
        </p:nvSpPr>
        <p:spPr/>
        <p:txBody>
          <a:bodyPr/>
          <a:lstStyle/>
          <a:p>
            <a:r>
              <a:rPr lang="de-DE" dirty="0"/>
              <a:t>Vorbereitung Ergebnisbasar</a:t>
            </a:r>
          </a:p>
        </p:txBody>
      </p:sp>
      <p:sp>
        <p:nvSpPr>
          <p:cNvPr id="4" name="Foliennummernplatzhalter 3"/>
          <p:cNvSpPr>
            <a:spLocks noGrp="1"/>
          </p:cNvSpPr>
          <p:nvPr>
            <p:ph type="sldNum" sz="quarter" idx="17"/>
          </p:nvPr>
        </p:nvSpPr>
        <p:spPr/>
        <p:txBody>
          <a:bodyPr/>
          <a:lstStyle/>
          <a:p>
            <a:fld id="{45B24253-E62C-4215-B393-B45F13A987CD}" type="slidenum">
              <a:rPr lang="de-DE" smtClean="0"/>
              <a:pPr/>
              <a:t>48</a:t>
            </a:fld>
            <a:endParaRPr lang="de-DE" dirty="0"/>
          </a:p>
        </p:txBody>
      </p:sp>
    </p:spTree>
    <p:extLst>
      <p:ext uri="{BB962C8B-B14F-4D97-AF65-F5344CB8AC3E}">
        <p14:creationId xmlns:p14="http://schemas.microsoft.com/office/powerpoint/2010/main" val="338314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7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Vorstellung von Bildern</a:t>
            </a:r>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Einführung in </a:t>
            </a:r>
            <a:r>
              <a:rPr lang="de-DE" dirty="0" err="1"/>
              <a:t>Jupyter</a:t>
            </a:r>
            <a:r>
              <a:rPr lang="de-DE" dirty="0"/>
              <a:t>-Notebook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4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Praxis ResNet34</a:t>
            </a:r>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Grundlagen neuronale Netze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40"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a:t>
            </a:r>
            <a:r>
              <a:rPr lang="de-DE" sz="1600" dirty="0" err="1">
                <a:solidFill>
                  <a:schemeClr val="accent1"/>
                </a:solidFill>
                <a:latin typeface="+mj-lt"/>
              </a:rPr>
              <a:t>Layers</a:t>
            </a:r>
            <a:endParaRPr lang="de-DE" sz="1600" dirty="0">
              <a:solidFill>
                <a:schemeClr val="accent1"/>
              </a:solidFill>
              <a:latin typeface="+mj-lt"/>
            </a:endParaRPr>
          </a:p>
        </p:txBody>
      </p:sp>
      <p:sp>
        <p:nvSpPr>
          <p:cNvPr id="289" name="Textfeld 288">
            <a:extLst>
              <a:ext uri="{FF2B5EF4-FFF2-40B4-BE49-F238E27FC236}">
                <a16:creationId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2452</Words>
  <Application>Microsoft Office PowerPoint</Application>
  <PresentationFormat>Breitbild</PresentationFormat>
  <Paragraphs>510</Paragraphs>
  <Slides>48</Slides>
  <Notes>32</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48</vt:i4>
      </vt:variant>
    </vt:vector>
  </HeadingPairs>
  <TitlesOfParts>
    <vt:vector size="57"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Learning Rate</vt:lpstr>
      <vt:lpstr>Learning Rate</vt:lpstr>
      <vt:lpstr>PowerPoint-Präsentation</vt:lpstr>
      <vt:lpstr>Learning Rate</vt:lpstr>
      <vt:lpstr>Learning Rate</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Yann Philippczyk</cp:lastModifiedBy>
  <cp:revision>120</cp:revision>
  <cp:lastPrinted>2017-02-27T12:37:47Z</cp:lastPrinted>
  <dcterms:created xsi:type="dcterms:W3CDTF">2019-05-07T08:56:27Z</dcterms:created>
  <dcterms:modified xsi:type="dcterms:W3CDTF">2019-05-21T15:20:34Z</dcterms:modified>
</cp:coreProperties>
</file>